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 id="2147483665" r:id="rId4"/>
  </p:sldMasterIdLst>
  <p:notesMasterIdLst>
    <p:notesMasterId r:id="rId25"/>
  </p:notesMasterIdLst>
  <p:sldIdLst>
    <p:sldId id="426" r:id="rId5"/>
    <p:sldId id="431" r:id="rId6"/>
    <p:sldId id="440" r:id="rId7"/>
    <p:sldId id="270" r:id="rId8"/>
    <p:sldId id="432" r:id="rId9"/>
    <p:sldId id="271" r:id="rId10"/>
    <p:sldId id="272" r:id="rId11"/>
    <p:sldId id="433" r:id="rId12"/>
    <p:sldId id="435" r:id="rId13"/>
    <p:sldId id="434" r:id="rId14"/>
    <p:sldId id="438" r:id="rId15"/>
    <p:sldId id="299" r:id="rId16"/>
    <p:sldId id="436" r:id="rId17"/>
    <p:sldId id="439" r:id="rId18"/>
    <p:sldId id="374" r:id="rId19"/>
    <p:sldId id="441" r:id="rId20"/>
    <p:sldId id="437" r:id="rId21"/>
    <p:sldId id="284" r:id="rId22"/>
    <p:sldId id="289" r:id="rId23"/>
    <p:sldId id="442" r:id="rId2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0FB5"/>
    <a:srgbClr val="FBFECE"/>
    <a:srgbClr val="F9F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498"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B9FF17-F179-4146-8988-B4BAD6109610}" type="datetimeFigureOut">
              <a:rPr lang="en-US" smtClean="0"/>
              <a:pPr/>
              <a:t>10/25/2017</a:t>
            </a:fld>
            <a:endParaRPr lang="en-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72E20F-7F11-4C45-9B7B-3ABF2C2C5E81}" type="slidenum">
              <a:rPr lang="en-US" smtClean="0"/>
              <a:pPr/>
              <a:t>‹Nº›</a:t>
            </a:fld>
            <a:endParaRPr lang="en-US"/>
          </a:p>
        </p:txBody>
      </p:sp>
    </p:spTree>
    <p:extLst>
      <p:ext uri="{BB962C8B-B14F-4D97-AF65-F5344CB8AC3E}">
        <p14:creationId xmlns:p14="http://schemas.microsoft.com/office/powerpoint/2010/main" val="664762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23512891-654C-4C48-BDBE-7E85FB3466F0}" type="slidenum">
              <a:rPr lang="en-US" smtClean="0"/>
              <a:pPr/>
              <a:t>1</a:t>
            </a:fld>
            <a:endParaRPr lang="en-US"/>
          </a:p>
        </p:txBody>
      </p:sp>
    </p:spTree>
    <p:extLst>
      <p:ext uri="{BB962C8B-B14F-4D97-AF65-F5344CB8AC3E}">
        <p14:creationId xmlns:p14="http://schemas.microsoft.com/office/powerpoint/2010/main" val="1276040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8772E20F-7F11-4C45-9B7B-3ABF2C2C5E81}" type="slidenum">
              <a:rPr lang="en-US" smtClean="0"/>
              <a:pPr/>
              <a:t>14</a:t>
            </a:fld>
            <a:endParaRPr lang="en-US"/>
          </a:p>
        </p:txBody>
      </p:sp>
    </p:spTree>
    <p:extLst>
      <p:ext uri="{BB962C8B-B14F-4D97-AF65-F5344CB8AC3E}">
        <p14:creationId xmlns:p14="http://schemas.microsoft.com/office/powerpoint/2010/main" val="3503569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8772E20F-7F11-4C45-9B7B-3ABF2C2C5E81}" type="slidenum">
              <a:rPr lang="en-US" smtClean="0"/>
              <a:pPr/>
              <a:t>18</a:t>
            </a:fld>
            <a:endParaRPr lang="en-US"/>
          </a:p>
        </p:txBody>
      </p:sp>
    </p:spTree>
    <p:extLst>
      <p:ext uri="{BB962C8B-B14F-4D97-AF65-F5344CB8AC3E}">
        <p14:creationId xmlns:p14="http://schemas.microsoft.com/office/powerpoint/2010/main" val="1019121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8772E20F-7F11-4C45-9B7B-3ABF2C2C5E81}" type="slidenum">
              <a:rPr lang="en-US" smtClean="0"/>
              <a:pPr/>
              <a:t>19</a:t>
            </a:fld>
            <a:endParaRPr lang="en-US"/>
          </a:p>
        </p:txBody>
      </p:sp>
    </p:spTree>
    <p:extLst>
      <p:ext uri="{BB962C8B-B14F-4D97-AF65-F5344CB8AC3E}">
        <p14:creationId xmlns:p14="http://schemas.microsoft.com/office/powerpoint/2010/main" val="1276405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8772E20F-7F11-4C45-9B7B-3ABF2C2C5E81}" type="slidenum">
              <a:rPr lang="en-US" smtClean="0"/>
              <a:pPr/>
              <a:t>4</a:t>
            </a:fld>
            <a:endParaRPr lang="en-US"/>
          </a:p>
        </p:txBody>
      </p:sp>
    </p:spTree>
    <p:extLst>
      <p:ext uri="{BB962C8B-B14F-4D97-AF65-F5344CB8AC3E}">
        <p14:creationId xmlns:p14="http://schemas.microsoft.com/office/powerpoint/2010/main" val="2060808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8772E20F-7F11-4C45-9B7B-3ABF2C2C5E81}" type="slidenum">
              <a:rPr lang="en-US" smtClean="0"/>
              <a:pPr/>
              <a:t>5</a:t>
            </a:fld>
            <a:endParaRPr lang="en-US"/>
          </a:p>
        </p:txBody>
      </p:sp>
    </p:spTree>
    <p:extLst>
      <p:ext uri="{BB962C8B-B14F-4D97-AF65-F5344CB8AC3E}">
        <p14:creationId xmlns:p14="http://schemas.microsoft.com/office/powerpoint/2010/main" val="2888206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8772E20F-7F11-4C45-9B7B-3ABF2C2C5E81}" type="slidenum">
              <a:rPr lang="en-US" smtClean="0"/>
              <a:pPr/>
              <a:t>6</a:t>
            </a:fld>
            <a:endParaRPr lang="en-US"/>
          </a:p>
        </p:txBody>
      </p:sp>
    </p:spTree>
    <p:extLst>
      <p:ext uri="{BB962C8B-B14F-4D97-AF65-F5344CB8AC3E}">
        <p14:creationId xmlns:p14="http://schemas.microsoft.com/office/powerpoint/2010/main" val="2823125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8772E20F-7F11-4C45-9B7B-3ABF2C2C5E81}" type="slidenum">
              <a:rPr lang="en-US" smtClean="0"/>
              <a:pPr/>
              <a:t>7</a:t>
            </a:fld>
            <a:endParaRPr lang="en-US"/>
          </a:p>
        </p:txBody>
      </p:sp>
    </p:spTree>
    <p:extLst>
      <p:ext uri="{BB962C8B-B14F-4D97-AF65-F5344CB8AC3E}">
        <p14:creationId xmlns:p14="http://schemas.microsoft.com/office/powerpoint/2010/main" val="3604585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8772E20F-7F11-4C45-9B7B-3ABF2C2C5E81}" type="slidenum">
              <a:rPr lang="en-US" smtClean="0"/>
              <a:pPr/>
              <a:t>10</a:t>
            </a:fld>
            <a:endParaRPr lang="en-US"/>
          </a:p>
        </p:txBody>
      </p:sp>
    </p:spTree>
    <p:extLst>
      <p:ext uri="{BB962C8B-B14F-4D97-AF65-F5344CB8AC3E}">
        <p14:creationId xmlns:p14="http://schemas.microsoft.com/office/powerpoint/2010/main" val="3040857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8772E20F-7F11-4C45-9B7B-3ABF2C2C5E81}" type="slidenum">
              <a:rPr lang="en-US" smtClean="0"/>
              <a:pPr/>
              <a:t>11</a:t>
            </a:fld>
            <a:endParaRPr lang="en-US"/>
          </a:p>
        </p:txBody>
      </p:sp>
    </p:spTree>
    <p:extLst>
      <p:ext uri="{BB962C8B-B14F-4D97-AF65-F5344CB8AC3E}">
        <p14:creationId xmlns:p14="http://schemas.microsoft.com/office/powerpoint/2010/main" val="2687279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8772E20F-7F11-4C45-9B7B-3ABF2C2C5E81}" type="slidenum">
              <a:rPr lang="en-US" smtClean="0"/>
              <a:pPr/>
              <a:t>12</a:t>
            </a:fld>
            <a:endParaRPr lang="en-US"/>
          </a:p>
        </p:txBody>
      </p:sp>
    </p:spTree>
    <p:extLst>
      <p:ext uri="{BB962C8B-B14F-4D97-AF65-F5344CB8AC3E}">
        <p14:creationId xmlns:p14="http://schemas.microsoft.com/office/powerpoint/2010/main" val="2412440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8772E20F-7F11-4C45-9B7B-3ABF2C2C5E81}" type="slidenum">
              <a:rPr lang="en-US" smtClean="0"/>
              <a:pPr/>
              <a:t>13</a:t>
            </a:fld>
            <a:endParaRPr lang="en-US"/>
          </a:p>
        </p:txBody>
      </p:sp>
    </p:spTree>
    <p:extLst>
      <p:ext uri="{BB962C8B-B14F-4D97-AF65-F5344CB8AC3E}">
        <p14:creationId xmlns:p14="http://schemas.microsoft.com/office/powerpoint/2010/main" val="2242991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25/10/2017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25/10/2017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25/10/2017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n-US"/>
          </a:p>
        </p:txBody>
      </p:sp>
      <p:sp>
        <p:nvSpPr>
          <p:cNvPr id="4" name="3 Marcador de pie de página"/>
          <p:cNvSpPr>
            <a:spLocks noGrp="1"/>
          </p:cNvSpPr>
          <p:nvPr>
            <p:ph type="ftr" sz="quarter" idx="10"/>
          </p:nvPr>
        </p:nvSpPr>
        <p:spPr/>
        <p:txBody>
          <a:bodyPr/>
          <a:lstStyle>
            <a:lvl1pPr>
              <a:defRPr/>
            </a:lvl1pPr>
          </a:lstStyle>
          <a:p>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25/10/2017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25/10/2017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pPr/>
              <a:t>25/10/2017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pPr/>
              <a:t>25/10/2017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pPr/>
              <a:t>25/10/2017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25/10/2017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25/10/2017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25/10/2017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vmlDrawing" Target="../drawings/vmlDrawing1.vml"/><Relationship Id="rId1" Type="http://schemas.openxmlformats.org/officeDocument/2006/relationships/theme" Target="../theme/theme2.xml"/><Relationship Id="rId6" Type="http://schemas.openxmlformats.org/officeDocument/2006/relationships/image" Target="../media/image1.png"/><Relationship Id="rId5" Type="http://schemas.openxmlformats.org/officeDocument/2006/relationships/oleObject" Target="../embeddings/oleObject1.bin"/><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vmlDrawing" Target="../drawings/vmlDrawing2.vml"/><Relationship Id="rId7"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2.xml"/><Relationship Id="rId6" Type="http://schemas.openxmlformats.org/officeDocument/2006/relationships/oleObject" Target="../embeddings/oleObject2.bin"/><Relationship Id="rId5" Type="http://schemas.openxmlformats.org/officeDocument/2006/relationships/image" Target="../media/image3.png"/><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25/10/2017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90800" y="66675"/>
            <a:ext cx="4576763" cy="963613"/>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endParaRPr lang="es-ES" smtClean="0"/>
          </a:p>
        </p:txBody>
      </p:sp>
      <p:sp>
        <p:nvSpPr>
          <p:cNvPr id="1027" name="Rectangle 3"/>
          <p:cNvSpPr>
            <a:spLocks noGrp="1" noChangeArrowheads="1"/>
          </p:cNvSpPr>
          <p:nvPr>
            <p:ph type="body" idx="1"/>
          </p:nvPr>
        </p:nvSpPr>
        <p:spPr bwMode="auto">
          <a:xfrm>
            <a:off x="277813" y="1292225"/>
            <a:ext cx="8689975" cy="5157788"/>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28" name="Rectangle 4"/>
          <p:cNvSpPr>
            <a:spLocks noChangeArrowheads="1"/>
          </p:cNvSpPr>
          <p:nvPr/>
        </p:nvSpPr>
        <p:spPr bwMode="auto">
          <a:xfrm>
            <a:off x="6350" y="865188"/>
            <a:ext cx="9129713" cy="146050"/>
          </a:xfrm>
          <a:prstGeom prst="rect">
            <a:avLst/>
          </a:prstGeom>
          <a:gradFill rotWithShape="0">
            <a:gsLst>
              <a:gs pos="0">
                <a:srgbClr val="00F3FF"/>
              </a:gs>
              <a:gs pos="100000">
                <a:srgbClr val="00F3FF">
                  <a:gamma/>
                  <a:tint val="0"/>
                  <a:invGamma/>
                </a:srgbClr>
              </a:gs>
            </a:gsLst>
            <a:lin ang="5400000" scaled="1"/>
          </a:gradFill>
          <a:ln w="12700">
            <a:solidFill>
              <a:srgbClr val="00F3FF"/>
            </a:solidFill>
            <a:miter lim="800000"/>
            <a:headEnd/>
            <a:tailEnd/>
          </a:ln>
          <a:effectLst/>
        </p:spPr>
        <p:txBody>
          <a:bodyPr wrap="none" anchor="ctr"/>
          <a:lstStyle/>
          <a:p>
            <a:endParaRPr lang="en-US"/>
          </a:p>
        </p:txBody>
      </p:sp>
      <p:sp>
        <p:nvSpPr>
          <p:cNvPr id="1034" name="Rectangle 10"/>
          <p:cNvSpPr>
            <a:spLocks noGrp="1" noChangeArrowheads="1"/>
          </p:cNvSpPr>
          <p:nvPr>
            <p:ph type="ftr" sz="quarter" idx="3"/>
          </p:nvPr>
        </p:nvSpPr>
        <p:spPr bwMode="auto">
          <a:xfrm>
            <a:off x="3941763" y="6546850"/>
            <a:ext cx="5035550" cy="3111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1">
                <a:latin typeface="Arial" charset="0"/>
              </a:defRPr>
            </a:lvl1pPr>
          </a:lstStyle>
          <a:p>
            <a:endParaRPr lang="es-ES"/>
          </a:p>
        </p:txBody>
      </p:sp>
      <p:pic>
        <p:nvPicPr>
          <p:cNvPr id="1036" name="Picture 12" descr="logo2"/>
          <p:cNvPicPr>
            <a:picLocks noChangeAspect="1" noChangeArrowheads="1"/>
          </p:cNvPicPr>
          <p:nvPr/>
        </p:nvPicPr>
        <p:blipFill>
          <a:blip r:embed="rId3" cstate="print"/>
          <a:srcRect/>
          <a:stretch>
            <a:fillRect/>
          </a:stretch>
        </p:blipFill>
        <p:spPr bwMode="auto">
          <a:xfrm>
            <a:off x="7639050" y="0"/>
            <a:ext cx="611188" cy="850900"/>
          </a:xfrm>
          <a:prstGeom prst="rect">
            <a:avLst/>
          </a:prstGeom>
          <a:noFill/>
        </p:spPr>
      </p:pic>
      <p:grpSp>
        <p:nvGrpSpPr>
          <p:cNvPr id="2" name="Group 13"/>
          <p:cNvGrpSpPr>
            <a:grpSpLocks/>
          </p:cNvGrpSpPr>
          <p:nvPr/>
        </p:nvGrpSpPr>
        <p:grpSpPr bwMode="auto">
          <a:xfrm>
            <a:off x="8323263" y="0"/>
            <a:ext cx="820737" cy="817563"/>
            <a:chOff x="17994" y="715"/>
            <a:chExt cx="1559" cy="1589"/>
          </a:xfrm>
        </p:grpSpPr>
        <p:pic>
          <p:nvPicPr>
            <p:cNvPr id="1038" name="Picture 14" descr="hola(1)"/>
            <p:cNvPicPr>
              <a:picLocks noChangeAspect="1" noChangeArrowheads="1"/>
            </p:cNvPicPr>
            <p:nvPr/>
          </p:nvPicPr>
          <p:blipFill>
            <a:blip r:embed="rId4" cstate="print"/>
            <a:srcRect/>
            <a:stretch>
              <a:fillRect/>
            </a:stretch>
          </p:blipFill>
          <p:spPr bwMode="auto">
            <a:xfrm>
              <a:off x="18000" y="715"/>
              <a:ext cx="1553" cy="1589"/>
            </a:xfrm>
            <a:prstGeom prst="rect">
              <a:avLst/>
            </a:prstGeom>
            <a:noFill/>
          </p:spPr>
        </p:pic>
        <p:sp>
          <p:nvSpPr>
            <p:cNvPr id="1039" name="Oval 15"/>
            <p:cNvSpPr>
              <a:spLocks noChangeArrowheads="1"/>
            </p:cNvSpPr>
            <p:nvPr/>
          </p:nvSpPr>
          <p:spPr bwMode="auto">
            <a:xfrm>
              <a:off x="17994" y="737"/>
              <a:ext cx="1519" cy="1519"/>
            </a:xfrm>
            <a:prstGeom prst="ellipse">
              <a:avLst/>
            </a:prstGeom>
            <a:noFill/>
            <a:ln w="25400">
              <a:solidFill>
                <a:srgbClr val="5F5F5F"/>
              </a:solidFill>
              <a:round/>
              <a:headEnd/>
              <a:tailEnd/>
            </a:ln>
            <a:effectLst/>
          </p:spPr>
          <p:txBody>
            <a:bodyPr wrap="none" anchor="ctr"/>
            <a:lstStyle/>
            <a:p>
              <a:endParaRPr lang="en-US"/>
            </a:p>
          </p:txBody>
        </p:sp>
      </p:grpSp>
      <p:graphicFrame>
        <p:nvGraphicFramePr>
          <p:cNvPr id="1040" name="Object 16"/>
          <p:cNvGraphicFramePr>
            <a:graphicFrameLocks noChangeAspect="1"/>
          </p:cNvGraphicFramePr>
          <p:nvPr/>
        </p:nvGraphicFramePr>
        <p:xfrm>
          <a:off x="-1588" y="0"/>
          <a:ext cx="2216151" cy="812800"/>
        </p:xfrm>
        <a:graphic>
          <a:graphicData uri="http://schemas.openxmlformats.org/presentationml/2006/ole">
            <mc:AlternateContent xmlns:mc="http://schemas.openxmlformats.org/markup-compatibility/2006">
              <mc:Choice xmlns:v="urn:schemas-microsoft-com:vml" Requires="v">
                <p:oleObj spid="_x0000_s329790" name="Fotografía de Photo Editor" r:id="rId5" imgW="7582958" imgH="2781688" progId="">
                  <p:embed/>
                </p:oleObj>
              </mc:Choice>
              <mc:Fallback>
                <p:oleObj name="Fotografía de Photo Editor" r:id="rId5" imgW="7582958" imgH="2781688" progId="">
                  <p:embed/>
                  <p:pic>
                    <p:nvPicPr>
                      <p:cNvPr id="0" name="Objec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0"/>
                        <a:ext cx="2216151" cy="812800"/>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919191"/>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txStyles>
    <p:titleStyle>
      <a:lvl1pPr algn="l" rtl="0" eaLnBrk="1" fontAlgn="base" hangingPunct="1">
        <a:spcBef>
          <a:spcPct val="0"/>
        </a:spcBef>
        <a:spcAft>
          <a:spcPct val="0"/>
        </a:spcAft>
        <a:defRPr sz="3200" b="1">
          <a:solidFill>
            <a:srgbClr val="0066CC"/>
          </a:solidFill>
          <a:latin typeface="+mj-lt"/>
          <a:ea typeface="+mj-ea"/>
          <a:cs typeface="+mj-cs"/>
        </a:defRPr>
      </a:lvl1pPr>
      <a:lvl2pPr algn="l" rtl="0" eaLnBrk="1" fontAlgn="base" hangingPunct="1">
        <a:spcBef>
          <a:spcPct val="0"/>
        </a:spcBef>
        <a:spcAft>
          <a:spcPct val="0"/>
        </a:spcAft>
        <a:defRPr sz="3200" b="1">
          <a:solidFill>
            <a:srgbClr val="0066CC"/>
          </a:solidFill>
          <a:latin typeface="Times" pitchFamily="18" charset="0"/>
        </a:defRPr>
      </a:lvl2pPr>
      <a:lvl3pPr algn="l" rtl="0" eaLnBrk="1" fontAlgn="base" hangingPunct="1">
        <a:spcBef>
          <a:spcPct val="0"/>
        </a:spcBef>
        <a:spcAft>
          <a:spcPct val="0"/>
        </a:spcAft>
        <a:defRPr sz="3200" b="1">
          <a:solidFill>
            <a:srgbClr val="0066CC"/>
          </a:solidFill>
          <a:latin typeface="Times" pitchFamily="18" charset="0"/>
        </a:defRPr>
      </a:lvl3pPr>
      <a:lvl4pPr algn="l" rtl="0" eaLnBrk="1" fontAlgn="base" hangingPunct="1">
        <a:spcBef>
          <a:spcPct val="0"/>
        </a:spcBef>
        <a:spcAft>
          <a:spcPct val="0"/>
        </a:spcAft>
        <a:defRPr sz="3200" b="1">
          <a:solidFill>
            <a:srgbClr val="0066CC"/>
          </a:solidFill>
          <a:latin typeface="Times" pitchFamily="18" charset="0"/>
        </a:defRPr>
      </a:lvl4pPr>
      <a:lvl5pPr algn="l" rtl="0" eaLnBrk="1" fontAlgn="base" hangingPunct="1">
        <a:spcBef>
          <a:spcPct val="0"/>
        </a:spcBef>
        <a:spcAft>
          <a:spcPct val="0"/>
        </a:spcAft>
        <a:defRPr sz="3200" b="1">
          <a:solidFill>
            <a:srgbClr val="0066CC"/>
          </a:solidFill>
          <a:latin typeface="Times" pitchFamily="18" charset="0"/>
        </a:defRPr>
      </a:lvl5pPr>
      <a:lvl6pPr marL="457200" algn="l" rtl="0" eaLnBrk="1" fontAlgn="base" hangingPunct="1">
        <a:spcBef>
          <a:spcPct val="0"/>
        </a:spcBef>
        <a:spcAft>
          <a:spcPct val="0"/>
        </a:spcAft>
        <a:defRPr sz="3200" b="1">
          <a:solidFill>
            <a:srgbClr val="0066CC"/>
          </a:solidFill>
          <a:latin typeface="Times" pitchFamily="18" charset="0"/>
        </a:defRPr>
      </a:lvl6pPr>
      <a:lvl7pPr marL="914400" algn="l" rtl="0" eaLnBrk="1" fontAlgn="base" hangingPunct="1">
        <a:spcBef>
          <a:spcPct val="0"/>
        </a:spcBef>
        <a:spcAft>
          <a:spcPct val="0"/>
        </a:spcAft>
        <a:defRPr sz="3200" b="1">
          <a:solidFill>
            <a:srgbClr val="0066CC"/>
          </a:solidFill>
          <a:latin typeface="Times" pitchFamily="18" charset="0"/>
        </a:defRPr>
      </a:lvl7pPr>
      <a:lvl8pPr marL="1371600" algn="l" rtl="0" eaLnBrk="1" fontAlgn="base" hangingPunct="1">
        <a:spcBef>
          <a:spcPct val="0"/>
        </a:spcBef>
        <a:spcAft>
          <a:spcPct val="0"/>
        </a:spcAft>
        <a:defRPr sz="3200" b="1">
          <a:solidFill>
            <a:srgbClr val="0066CC"/>
          </a:solidFill>
          <a:latin typeface="Times" pitchFamily="18" charset="0"/>
        </a:defRPr>
      </a:lvl8pPr>
      <a:lvl9pPr marL="1828800" algn="l" rtl="0" eaLnBrk="1" fontAlgn="base" hangingPunct="1">
        <a:spcBef>
          <a:spcPct val="0"/>
        </a:spcBef>
        <a:spcAft>
          <a:spcPct val="0"/>
        </a:spcAft>
        <a:defRPr sz="3200" b="1">
          <a:solidFill>
            <a:srgbClr val="0066CC"/>
          </a:solidFill>
          <a:latin typeface="Times" pitchFamily="18" charset="0"/>
        </a:defRPr>
      </a:lvl9pPr>
    </p:titleStyle>
    <p:bodyStyle>
      <a:lvl1pPr marL="342900" indent="-342900" algn="l" rtl="0" eaLnBrk="1" fontAlgn="base" hangingPunct="1">
        <a:spcBef>
          <a:spcPct val="20000"/>
        </a:spcBef>
        <a:spcAft>
          <a:spcPct val="0"/>
        </a:spcAft>
        <a:buClr>
          <a:srgbClr val="3366CC"/>
        </a:buClr>
        <a:buSzPct val="50000"/>
        <a:buFont typeface="Zapf Dingbats" charset="2"/>
        <a:buChar char="l"/>
        <a:defRPr sz="2400" b="1">
          <a:solidFill>
            <a:schemeClr val="tx1"/>
          </a:solidFill>
          <a:latin typeface="+mn-lt"/>
          <a:ea typeface="+mn-ea"/>
          <a:cs typeface="+mn-cs"/>
        </a:defRPr>
      </a:lvl1pPr>
      <a:lvl2pPr marL="627063" indent="-169863" algn="l" rtl="0" eaLnBrk="1" fontAlgn="base" hangingPunct="1">
        <a:spcBef>
          <a:spcPct val="20000"/>
        </a:spcBef>
        <a:spcAft>
          <a:spcPct val="0"/>
        </a:spcAft>
        <a:buClr>
          <a:srgbClr val="FF9900"/>
        </a:buClr>
        <a:buSzPct val="50000"/>
        <a:buFont typeface="Wingdings 2" pitchFamily="18" charset="2"/>
        <a:buChar char="¿"/>
        <a:defRPr sz="2000" b="1">
          <a:solidFill>
            <a:schemeClr val="tx1"/>
          </a:solidFill>
          <a:latin typeface="+mn-lt"/>
        </a:defRPr>
      </a:lvl2pPr>
      <a:lvl3pPr marL="1027113" indent="-166688" algn="l" rtl="0" eaLnBrk="1" fontAlgn="base" hangingPunct="1">
        <a:spcBef>
          <a:spcPct val="20000"/>
        </a:spcBef>
        <a:spcAft>
          <a:spcPct val="0"/>
        </a:spcAft>
        <a:buClr>
          <a:srgbClr val="FF5050"/>
        </a:buClr>
        <a:buSzPct val="40000"/>
        <a:buFont typeface="Wingdings 3" pitchFamily="18" charset="2"/>
        <a:buChar char="u"/>
        <a:defRPr b="1">
          <a:solidFill>
            <a:schemeClr val="tx1"/>
          </a:solidFill>
          <a:latin typeface="+mn-lt"/>
        </a:defRPr>
      </a:lvl3pPr>
      <a:lvl4pPr marL="1600200" indent="-228600" algn="l" rtl="0" eaLnBrk="1" fontAlgn="base" hangingPunct="1">
        <a:spcBef>
          <a:spcPct val="20000"/>
        </a:spcBef>
        <a:spcAft>
          <a:spcPct val="0"/>
        </a:spcAft>
        <a:buSzPct val="75000"/>
        <a:buFont typeface="Monotype Sorts" pitchFamily="2" charset="2"/>
        <a:buChar char=""/>
        <a:defRPr sz="1400" b="1">
          <a:solidFill>
            <a:schemeClr val="tx1"/>
          </a:solidFill>
          <a:latin typeface="+mn-lt"/>
        </a:defRPr>
      </a:lvl4pPr>
      <a:lvl5pPr marL="2057400" indent="-228600" algn="l" rtl="0" eaLnBrk="1" fontAlgn="base" hangingPunct="1">
        <a:spcBef>
          <a:spcPct val="20000"/>
        </a:spcBef>
        <a:spcAft>
          <a:spcPct val="0"/>
        </a:spcAft>
        <a:buSzPct val="100000"/>
        <a:buChar char="•"/>
        <a:defRPr sz="2000">
          <a:solidFill>
            <a:schemeClr val="tx1"/>
          </a:solidFill>
          <a:latin typeface="+mn-lt"/>
        </a:defRPr>
      </a:lvl5pPr>
      <a:lvl6pPr marL="2514600" indent="-228600" algn="l" rtl="0" eaLnBrk="1" fontAlgn="base" hangingPunct="1">
        <a:spcBef>
          <a:spcPct val="20000"/>
        </a:spcBef>
        <a:spcAft>
          <a:spcPct val="0"/>
        </a:spcAft>
        <a:buSzPct val="100000"/>
        <a:buChar char="•"/>
        <a:defRPr sz="2000">
          <a:solidFill>
            <a:schemeClr val="tx1"/>
          </a:solidFill>
          <a:latin typeface="+mn-lt"/>
        </a:defRPr>
      </a:lvl6pPr>
      <a:lvl7pPr marL="2971800" indent="-228600" algn="l" rtl="0" eaLnBrk="1" fontAlgn="base" hangingPunct="1">
        <a:spcBef>
          <a:spcPct val="20000"/>
        </a:spcBef>
        <a:spcAft>
          <a:spcPct val="0"/>
        </a:spcAft>
        <a:buSzPct val="100000"/>
        <a:buChar char="•"/>
        <a:defRPr sz="2000">
          <a:solidFill>
            <a:schemeClr val="tx1"/>
          </a:solidFill>
          <a:latin typeface="+mn-lt"/>
        </a:defRPr>
      </a:lvl7pPr>
      <a:lvl8pPr marL="3429000" indent="-228600" algn="l" rtl="0" eaLnBrk="1" fontAlgn="base" hangingPunct="1">
        <a:spcBef>
          <a:spcPct val="20000"/>
        </a:spcBef>
        <a:spcAft>
          <a:spcPct val="0"/>
        </a:spcAft>
        <a:buSzPct val="100000"/>
        <a:buChar char="•"/>
        <a:defRPr sz="2000">
          <a:solidFill>
            <a:schemeClr val="tx1"/>
          </a:solidFill>
          <a:latin typeface="+mn-lt"/>
        </a:defRPr>
      </a:lvl8pPr>
      <a:lvl9pPr marL="3886200" indent="-228600" algn="l" rtl="0" eaLnBrk="1" fontAlgn="base" hangingPunct="1">
        <a:spcBef>
          <a:spcPct val="2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90800" y="66675"/>
            <a:ext cx="4576763" cy="963613"/>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endParaRPr lang="es-ES" smtClean="0"/>
          </a:p>
        </p:txBody>
      </p:sp>
      <p:sp>
        <p:nvSpPr>
          <p:cNvPr id="1027" name="Rectangle 3"/>
          <p:cNvSpPr>
            <a:spLocks noGrp="1" noChangeArrowheads="1"/>
          </p:cNvSpPr>
          <p:nvPr>
            <p:ph type="body" idx="1"/>
          </p:nvPr>
        </p:nvSpPr>
        <p:spPr bwMode="auto">
          <a:xfrm>
            <a:off x="277813" y="1292225"/>
            <a:ext cx="8689975" cy="5157788"/>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28" name="Rectangle 4"/>
          <p:cNvSpPr>
            <a:spLocks noChangeArrowheads="1"/>
          </p:cNvSpPr>
          <p:nvPr/>
        </p:nvSpPr>
        <p:spPr bwMode="auto">
          <a:xfrm>
            <a:off x="6350" y="865188"/>
            <a:ext cx="9129713" cy="146050"/>
          </a:xfrm>
          <a:prstGeom prst="rect">
            <a:avLst/>
          </a:prstGeom>
          <a:gradFill rotWithShape="0">
            <a:gsLst>
              <a:gs pos="0">
                <a:srgbClr val="00F3FF"/>
              </a:gs>
              <a:gs pos="100000">
                <a:srgbClr val="00F3FF">
                  <a:gamma/>
                  <a:tint val="0"/>
                  <a:invGamma/>
                </a:srgbClr>
              </a:gs>
            </a:gsLst>
            <a:lin ang="5400000" scaled="1"/>
          </a:gradFill>
          <a:ln w="12700">
            <a:solidFill>
              <a:srgbClr val="00F3FF"/>
            </a:solidFill>
            <a:miter lim="800000"/>
            <a:headEnd/>
            <a:tailEnd/>
          </a:ln>
          <a:effectLst/>
        </p:spPr>
        <p:txBody>
          <a:bodyPr wrap="none" anchor="ctr"/>
          <a:lstStyle/>
          <a:p>
            <a:endParaRPr lang="en-US"/>
          </a:p>
        </p:txBody>
      </p:sp>
      <p:sp>
        <p:nvSpPr>
          <p:cNvPr id="1034" name="Rectangle 10"/>
          <p:cNvSpPr>
            <a:spLocks noGrp="1" noChangeArrowheads="1"/>
          </p:cNvSpPr>
          <p:nvPr>
            <p:ph type="ftr" sz="quarter" idx="3"/>
          </p:nvPr>
        </p:nvSpPr>
        <p:spPr bwMode="auto">
          <a:xfrm>
            <a:off x="3941763" y="6546850"/>
            <a:ext cx="5035550" cy="3111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1">
                <a:latin typeface="Arial" charset="0"/>
              </a:defRPr>
            </a:lvl1pPr>
          </a:lstStyle>
          <a:p>
            <a:endParaRPr lang="es-ES"/>
          </a:p>
        </p:txBody>
      </p:sp>
      <p:pic>
        <p:nvPicPr>
          <p:cNvPr id="1036" name="Picture 12" descr="logo2"/>
          <p:cNvPicPr>
            <a:picLocks noChangeAspect="1" noChangeArrowheads="1"/>
          </p:cNvPicPr>
          <p:nvPr/>
        </p:nvPicPr>
        <p:blipFill>
          <a:blip r:embed="rId4" cstate="print"/>
          <a:srcRect/>
          <a:stretch>
            <a:fillRect/>
          </a:stretch>
        </p:blipFill>
        <p:spPr bwMode="auto">
          <a:xfrm>
            <a:off x="7639050" y="0"/>
            <a:ext cx="611188" cy="850900"/>
          </a:xfrm>
          <a:prstGeom prst="rect">
            <a:avLst/>
          </a:prstGeom>
          <a:noFill/>
        </p:spPr>
      </p:pic>
      <p:grpSp>
        <p:nvGrpSpPr>
          <p:cNvPr id="2" name="Group 13"/>
          <p:cNvGrpSpPr>
            <a:grpSpLocks/>
          </p:cNvGrpSpPr>
          <p:nvPr/>
        </p:nvGrpSpPr>
        <p:grpSpPr bwMode="auto">
          <a:xfrm>
            <a:off x="8323263" y="0"/>
            <a:ext cx="820737" cy="817563"/>
            <a:chOff x="17994" y="715"/>
            <a:chExt cx="1559" cy="1589"/>
          </a:xfrm>
        </p:grpSpPr>
        <p:pic>
          <p:nvPicPr>
            <p:cNvPr id="1038" name="Picture 14" descr="hola(1)"/>
            <p:cNvPicPr>
              <a:picLocks noChangeAspect="1" noChangeArrowheads="1"/>
            </p:cNvPicPr>
            <p:nvPr/>
          </p:nvPicPr>
          <p:blipFill>
            <a:blip r:embed="rId5" cstate="print"/>
            <a:srcRect/>
            <a:stretch>
              <a:fillRect/>
            </a:stretch>
          </p:blipFill>
          <p:spPr bwMode="auto">
            <a:xfrm>
              <a:off x="18000" y="715"/>
              <a:ext cx="1553" cy="1589"/>
            </a:xfrm>
            <a:prstGeom prst="rect">
              <a:avLst/>
            </a:prstGeom>
            <a:noFill/>
          </p:spPr>
        </p:pic>
        <p:sp>
          <p:nvSpPr>
            <p:cNvPr id="1039" name="Oval 15"/>
            <p:cNvSpPr>
              <a:spLocks noChangeArrowheads="1"/>
            </p:cNvSpPr>
            <p:nvPr/>
          </p:nvSpPr>
          <p:spPr bwMode="auto">
            <a:xfrm>
              <a:off x="17994" y="737"/>
              <a:ext cx="1519" cy="1519"/>
            </a:xfrm>
            <a:prstGeom prst="ellipse">
              <a:avLst/>
            </a:prstGeom>
            <a:noFill/>
            <a:ln w="25400">
              <a:solidFill>
                <a:srgbClr val="5F5F5F"/>
              </a:solidFill>
              <a:round/>
              <a:headEnd/>
              <a:tailEnd/>
            </a:ln>
            <a:effectLst/>
          </p:spPr>
          <p:txBody>
            <a:bodyPr wrap="none" anchor="ctr"/>
            <a:lstStyle/>
            <a:p>
              <a:endParaRPr lang="en-US"/>
            </a:p>
          </p:txBody>
        </p:sp>
      </p:grpSp>
      <p:graphicFrame>
        <p:nvGraphicFramePr>
          <p:cNvPr id="1040" name="Object 16"/>
          <p:cNvGraphicFramePr>
            <a:graphicFrameLocks noChangeAspect="1"/>
          </p:cNvGraphicFramePr>
          <p:nvPr/>
        </p:nvGraphicFramePr>
        <p:xfrm>
          <a:off x="-1588" y="0"/>
          <a:ext cx="2216151" cy="812800"/>
        </p:xfrm>
        <a:graphic>
          <a:graphicData uri="http://schemas.openxmlformats.org/presentationml/2006/ole">
            <mc:AlternateContent xmlns:mc="http://schemas.openxmlformats.org/markup-compatibility/2006">
              <mc:Choice xmlns:v="urn:schemas-microsoft-com:vml" Requires="v">
                <p:oleObj spid="_x0000_s330814" name="Fotografía de Photo Editor" r:id="rId6" imgW="7582958" imgH="2781688" progId="">
                  <p:embed/>
                </p:oleObj>
              </mc:Choice>
              <mc:Fallback>
                <p:oleObj name="Fotografía de Photo Editor" r:id="rId6" imgW="7582958" imgH="2781688" progId="">
                  <p:embed/>
                  <p:pic>
                    <p:nvPicPr>
                      <p:cNvPr id="0" name="Object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0"/>
                        <a:ext cx="2216151" cy="812800"/>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919191"/>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63" r:id="rId1"/>
  </p:sldLayoutIdLst>
  <p:txStyles>
    <p:titleStyle>
      <a:lvl1pPr algn="l" rtl="0" eaLnBrk="1" fontAlgn="base" hangingPunct="1">
        <a:spcBef>
          <a:spcPct val="0"/>
        </a:spcBef>
        <a:spcAft>
          <a:spcPct val="0"/>
        </a:spcAft>
        <a:defRPr sz="3200" b="1">
          <a:solidFill>
            <a:srgbClr val="0066CC"/>
          </a:solidFill>
          <a:latin typeface="+mj-lt"/>
          <a:ea typeface="+mj-ea"/>
          <a:cs typeface="+mj-cs"/>
        </a:defRPr>
      </a:lvl1pPr>
      <a:lvl2pPr algn="l" rtl="0" eaLnBrk="1" fontAlgn="base" hangingPunct="1">
        <a:spcBef>
          <a:spcPct val="0"/>
        </a:spcBef>
        <a:spcAft>
          <a:spcPct val="0"/>
        </a:spcAft>
        <a:defRPr sz="3200" b="1">
          <a:solidFill>
            <a:srgbClr val="0066CC"/>
          </a:solidFill>
          <a:latin typeface="Times" pitchFamily="18" charset="0"/>
        </a:defRPr>
      </a:lvl2pPr>
      <a:lvl3pPr algn="l" rtl="0" eaLnBrk="1" fontAlgn="base" hangingPunct="1">
        <a:spcBef>
          <a:spcPct val="0"/>
        </a:spcBef>
        <a:spcAft>
          <a:spcPct val="0"/>
        </a:spcAft>
        <a:defRPr sz="3200" b="1">
          <a:solidFill>
            <a:srgbClr val="0066CC"/>
          </a:solidFill>
          <a:latin typeface="Times" pitchFamily="18" charset="0"/>
        </a:defRPr>
      </a:lvl3pPr>
      <a:lvl4pPr algn="l" rtl="0" eaLnBrk="1" fontAlgn="base" hangingPunct="1">
        <a:spcBef>
          <a:spcPct val="0"/>
        </a:spcBef>
        <a:spcAft>
          <a:spcPct val="0"/>
        </a:spcAft>
        <a:defRPr sz="3200" b="1">
          <a:solidFill>
            <a:srgbClr val="0066CC"/>
          </a:solidFill>
          <a:latin typeface="Times" pitchFamily="18" charset="0"/>
        </a:defRPr>
      </a:lvl4pPr>
      <a:lvl5pPr algn="l" rtl="0" eaLnBrk="1" fontAlgn="base" hangingPunct="1">
        <a:spcBef>
          <a:spcPct val="0"/>
        </a:spcBef>
        <a:spcAft>
          <a:spcPct val="0"/>
        </a:spcAft>
        <a:defRPr sz="3200" b="1">
          <a:solidFill>
            <a:srgbClr val="0066CC"/>
          </a:solidFill>
          <a:latin typeface="Times" pitchFamily="18" charset="0"/>
        </a:defRPr>
      </a:lvl5pPr>
      <a:lvl6pPr marL="457200" algn="l" rtl="0" eaLnBrk="1" fontAlgn="base" hangingPunct="1">
        <a:spcBef>
          <a:spcPct val="0"/>
        </a:spcBef>
        <a:spcAft>
          <a:spcPct val="0"/>
        </a:spcAft>
        <a:defRPr sz="3200" b="1">
          <a:solidFill>
            <a:srgbClr val="0066CC"/>
          </a:solidFill>
          <a:latin typeface="Times" pitchFamily="18" charset="0"/>
        </a:defRPr>
      </a:lvl6pPr>
      <a:lvl7pPr marL="914400" algn="l" rtl="0" eaLnBrk="1" fontAlgn="base" hangingPunct="1">
        <a:spcBef>
          <a:spcPct val="0"/>
        </a:spcBef>
        <a:spcAft>
          <a:spcPct val="0"/>
        </a:spcAft>
        <a:defRPr sz="3200" b="1">
          <a:solidFill>
            <a:srgbClr val="0066CC"/>
          </a:solidFill>
          <a:latin typeface="Times" pitchFamily="18" charset="0"/>
        </a:defRPr>
      </a:lvl7pPr>
      <a:lvl8pPr marL="1371600" algn="l" rtl="0" eaLnBrk="1" fontAlgn="base" hangingPunct="1">
        <a:spcBef>
          <a:spcPct val="0"/>
        </a:spcBef>
        <a:spcAft>
          <a:spcPct val="0"/>
        </a:spcAft>
        <a:defRPr sz="3200" b="1">
          <a:solidFill>
            <a:srgbClr val="0066CC"/>
          </a:solidFill>
          <a:latin typeface="Times" pitchFamily="18" charset="0"/>
        </a:defRPr>
      </a:lvl8pPr>
      <a:lvl9pPr marL="1828800" algn="l" rtl="0" eaLnBrk="1" fontAlgn="base" hangingPunct="1">
        <a:spcBef>
          <a:spcPct val="0"/>
        </a:spcBef>
        <a:spcAft>
          <a:spcPct val="0"/>
        </a:spcAft>
        <a:defRPr sz="3200" b="1">
          <a:solidFill>
            <a:srgbClr val="0066CC"/>
          </a:solidFill>
          <a:latin typeface="Times" pitchFamily="18" charset="0"/>
        </a:defRPr>
      </a:lvl9pPr>
    </p:titleStyle>
    <p:bodyStyle>
      <a:lvl1pPr marL="342900" indent="-342900" algn="l" rtl="0" eaLnBrk="1" fontAlgn="base" hangingPunct="1">
        <a:spcBef>
          <a:spcPct val="20000"/>
        </a:spcBef>
        <a:spcAft>
          <a:spcPct val="0"/>
        </a:spcAft>
        <a:buClr>
          <a:srgbClr val="3366CC"/>
        </a:buClr>
        <a:buSzPct val="50000"/>
        <a:buFont typeface="Zapf Dingbats" charset="2"/>
        <a:buChar char="l"/>
        <a:defRPr sz="2400" b="1">
          <a:solidFill>
            <a:schemeClr val="tx1"/>
          </a:solidFill>
          <a:latin typeface="+mn-lt"/>
          <a:ea typeface="+mn-ea"/>
          <a:cs typeface="+mn-cs"/>
        </a:defRPr>
      </a:lvl1pPr>
      <a:lvl2pPr marL="627063" indent="-169863" algn="l" rtl="0" eaLnBrk="1" fontAlgn="base" hangingPunct="1">
        <a:spcBef>
          <a:spcPct val="20000"/>
        </a:spcBef>
        <a:spcAft>
          <a:spcPct val="0"/>
        </a:spcAft>
        <a:buClr>
          <a:srgbClr val="FF9900"/>
        </a:buClr>
        <a:buSzPct val="50000"/>
        <a:buFont typeface="Wingdings 2" pitchFamily="18" charset="2"/>
        <a:buChar char="¿"/>
        <a:defRPr sz="2000" b="1">
          <a:solidFill>
            <a:schemeClr val="tx1"/>
          </a:solidFill>
          <a:latin typeface="+mn-lt"/>
        </a:defRPr>
      </a:lvl2pPr>
      <a:lvl3pPr marL="1027113" indent="-166688" algn="l" rtl="0" eaLnBrk="1" fontAlgn="base" hangingPunct="1">
        <a:spcBef>
          <a:spcPct val="20000"/>
        </a:spcBef>
        <a:spcAft>
          <a:spcPct val="0"/>
        </a:spcAft>
        <a:buClr>
          <a:srgbClr val="FF5050"/>
        </a:buClr>
        <a:buSzPct val="40000"/>
        <a:buFont typeface="Wingdings 3" pitchFamily="18" charset="2"/>
        <a:buChar char="u"/>
        <a:defRPr b="1">
          <a:solidFill>
            <a:schemeClr val="tx1"/>
          </a:solidFill>
          <a:latin typeface="+mn-lt"/>
        </a:defRPr>
      </a:lvl3pPr>
      <a:lvl4pPr marL="1600200" indent="-228600" algn="l" rtl="0" eaLnBrk="1" fontAlgn="base" hangingPunct="1">
        <a:spcBef>
          <a:spcPct val="20000"/>
        </a:spcBef>
        <a:spcAft>
          <a:spcPct val="0"/>
        </a:spcAft>
        <a:buSzPct val="75000"/>
        <a:buFont typeface="Monotype Sorts" pitchFamily="2" charset="2"/>
        <a:buChar char=""/>
        <a:defRPr sz="1400" b="1">
          <a:solidFill>
            <a:schemeClr val="tx1"/>
          </a:solidFill>
          <a:latin typeface="+mn-lt"/>
        </a:defRPr>
      </a:lvl4pPr>
      <a:lvl5pPr marL="2057400" indent="-228600" algn="l" rtl="0" eaLnBrk="1" fontAlgn="base" hangingPunct="1">
        <a:spcBef>
          <a:spcPct val="20000"/>
        </a:spcBef>
        <a:spcAft>
          <a:spcPct val="0"/>
        </a:spcAft>
        <a:buSzPct val="100000"/>
        <a:buChar char="•"/>
        <a:defRPr sz="2000">
          <a:solidFill>
            <a:schemeClr val="tx1"/>
          </a:solidFill>
          <a:latin typeface="+mn-lt"/>
        </a:defRPr>
      </a:lvl5pPr>
      <a:lvl6pPr marL="2514600" indent="-228600" algn="l" rtl="0" eaLnBrk="1" fontAlgn="base" hangingPunct="1">
        <a:spcBef>
          <a:spcPct val="20000"/>
        </a:spcBef>
        <a:spcAft>
          <a:spcPct val="0"/>
        </a:spcAft>
        <a:buSzPct val="100000"/>
        <a:buChar char="•"/>
        <a:defRPr sz="2000">
          <a:solidFill>
            <a:schemeClr val="tx1"/>
          </a:solidFill>
          <a:latin typeface="+mn-lt"/>
        </a:defRPr>
      </a:lvl6pPr>
      <a:lvl7pPr marL="2971800" indent="-228600" algn="l" rtl="0" eaLnBrk="1" fontAlgn="base" hangingPunct="1">
        <a:spcBef>
          <a:spcPct val="20000"/>
        </a:spcBef>
        <a:spcAft>
          <a:spcPct val="0"/>
        </a:spcAft>
        <a:buSzPct val="100000"/>
        <a:buChar char="•"/>
        <a:defRPr sz="2000">
          <a:solidFill>
            <a:schemeClr val="tx1"/>
          </a:solidFill>
          <a:latin typeface="+mn-lt"/>
        </a:defRPr>
      </a:lvl7pPr>
      <a:lvl8pPr marL="3429000" indent="-228600" algn="l" rtl="0" eaLnBrk="1" fontAlgn="base" hangingPunct="1">
        <a:spcBef>
          <a:spcPct val="20000"/>
        </a:spcBef>
        <a:spcAft>
          <a:spcPct val="0"/>
        </a:spcAft>
        <a:buSzPct val="100000"/>
        <a:buChar char="•"/>
        <a:defRPr sz="2000">
          <a:solidFill>
            <a:schemeClr val="tx1"/>
          </a:solidFill>
          <a:latin typeface="+mn-lt"/>
        </a:defRPr>
      </a:lvl8pPr>
      <a:lvl9pPr marL="3886200" indent="-228600" algn="l" rtl="0" eaLnBrk="1" fontAlgn="base" hangingPunct="1">
        <a:spcBef>
          <a:spcPct val="2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277813" y="1292225"/>
            <a:ext cx="8689975" cy="5157788"/>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Tree>
  </p:cSld>
  <p:clrMap bg1="lt1" tx1="dk1" bg2="lt2" tx2="dk2" accent1="accent1" accent2="accent2" accent3="accent3" accent4="accent4" accent5="accent5" accent6="accent6" hlink="hlink" folHlink="folHlink"/>
  <p:txStyles>
    <p:titleStyle>
      <a:lvl1pPr algn="l" rtl="0" eaLnBrk="1" fontAlgn="base" hangingPunct="1">
        <a:spcBef>
          <a:spcPct val="0"/>
        </a:spcBef>
        <a:spcAft>
          <a:spcPct val="0"/>
        </a:spcAft>
        <a:defRPr sz="3200" b="1">
          <a:solidFill>
            <a:srgbClr val="0066CC"/>
          </a:solidFill>
          <a:latin typeface="+mj-lt"/>
          <a:ea typeface="+mj-ea"/>
          <a:cs typeface="+mj-cs"/>
        </a:defRPr>
      </a:lvl1pPr>
      <a:lvl2pPr algn="l" rtl="0" eaLnBrk="1" fontAlgn="base" hangingPunct="1">
        <a:spcBef>
          <a:spcPct val="0"/>
        </a:spcBef>
        <a:spcAft>
          <a:spcPct val="0"/>
        </a:spcAft>
        <a:defRPr sz="3200" b="1">
          <a:solidFill>
            <a:srgbClr val="0066CC"/>
          </a:solidFill>
          <a:latin typeface="Times" pitchFamily="18" charset="0"/>
        </a:defRPr>
      </a:lvl2pPr>
      <a:lvl3pPr algn="l" rtl="0" eaLnBrk="1" fontAlgn="base" hangingPunct="1">
        <a:spcBef>
          <a:spcPct val="0"/>
        </a:spcBef>
        <a:spcAft>
          <a:spcPct val="0"/>
        </a:spcAft>
        <a:defRPr sz="3200" b="1">
          <a:solidFill>
            <a:srgbClr val="0066CC"/>
          </a:solidFill>
          <a:latin typeface="Times" pitchFamily="18" charset="0"/>
        </a:defRPr>
      </a:lvl3pPr>
      <a:lvl4pPr algn="l" rtl="0" eaLnBrk="1" fontAlgn="base" hangingPunct="1">
        <a:spcBef>
          <a:spcPct val="0"/>
        </a:spcBef>
        <a:spcAft>
          <a:spcPct val="0"/>
        </a:spcAft>
        <a:defRPr sz="3200" b="1">
          <a:solidFill>
            <a:srgbClr val="0066CC"/>
          </a:solidFill>
          <a:latin typeface="Times" pitchFamily="18" charset="0"/>
        </a:defRPr>
      </a:lvl4pPr>
      <a:lvl5pPr algn="l" rtl="0" eaLnBrk="1" fontAlgn="base" hangingPunct="1">
        <a:spcBef>
          <a:spcPct val="0"/>
        </a:spcBef>
        <a:spcAft>
          <a:spcPct val="0"/>
        </a:spcAft>
        <a:defRPr sz="3200" b="1">
          <a:solidFill>
            <a:srgbClr val="0066CC"/>
          </a:solidFill>
          <a:latin typeface="Times" pitchFamily="18" charset="0"/>
        </a:defRPr>
      </a:lvl5pPr>
      <a:lvl6pPr marL="457200" algn="l" rtl="0" eaLnBrk="1" fontAlgn="base" hangingPunct="1">
        <a:spcBef>
          <a:spcPct val="0"/>
        </a:spcBef>
        <a:spcAft>
          <a:spcPct val="0"/>
        </a:spcAft>
        <a:defRPr sz="3200" b="1">
          <a:solidFill>
            <a:srgbClr val="0066CC"/>
          </a:solidFill>
          <a:latin typeface="Times" pitchFamily="18" charset="0"/>
        </a:defRPr>
      </a:lvl6pPr>
      <a:lvl7pPr marL="914400" algn="l" rtl="0" eaLnBrk="1" fontAlgn="base" hangingPunct="1">
        <a:spcBef>
          <a:spcPct val="0"/>
        </a:spcBef>
        <a:spcAft>
          <a:spcPct val="0"/>
        </a:spcAft>
        <a:defRPr sz="3200" b="1">
          <a:solidFill>
            <a:srgbClr val="0066CC"/>
          </a:solidFill>
          <a:latin typeface="Times" pitchFamily="18" charset="0"/>
        </a:defRPr>
      </a:lvl7pPr>
      <a:lvl8pPr marL="1371600" algn="l" rtl="0" eaLnBrk="1" fontAlgn="base" hangingPunct="1">
        <a:spcBef>
          <a:spcPct val="0"/>
        </a:spcBef>
        <a:spcAft>
          <a:spcPct val="0"/>
        </a:spcAft>
        <a:defRPr sz="3200" b="1">
          <a:solidFill>
            <a:srgbClr val="0066CC"/>
          </a:solidFill>
          <a:latin typeface="Times" pitchFamily="18" charset="0"/>
        </a:defRPr>
      </a:lvl8pPr>
      <a:lvl9pPr marL="1828800" algn="l" rtl="0" eaLnBrk="1" fontAlgn="base" hangingPunct="1">
        <a:spcBef>
          <a:spcPct val="0"/>
        </a:spcBef>
        <a:spcAft>
          <a:spcPct val="0"/>
        </a:spcAft>
        <a:defRPr sz="3200" b="1">
          <a:solidFill>
            <a:srgbClr val="0066CC"/>
          </a:solidFill>
          <a:latin typeface="Times" pitchFamily="18" charset="0"/>
        </a:defRPr>
      </a:lvl9pPr>
    </p:titleStyle>
    <p:bodyStyle>
      <a:lvl1pPr marL="342900" indent="-342900" algn="l" rtl="0" eaLnBrk="1" fontAlgn="base" hangingPunct="1">
        <a:spcBef>
          <a:spcPct val="20000"/>
        </a:spcBef>
        <a:spcAft>
          <a:spcPct val="0"/>
        </a:spcAft>
        <a:buClr>
          <a:srgbClr val="3366CC"/>
        </a:buClr>
        <a:buSzPct val="50000"/>
        <a:buFont typeface="Zapf Dingbats" charset="2"/>
        <a:buChar char="l"/>
        <a:defRPr sz="2400" b="1">
          <a:solidFill>
            <a:schemeClr val="tx1"/>
          </a:solidFill>
          <a:latin typeface="+mn-lt"/>
          <a:ea typeface="+mn-ea"/>
          <a:cs typeface="+mn-cs"/>
        </a:defRPr>
      </a:lvl1pPr>
      <a:lvl2pPr marL="627063" indent="-169863" algn="l" rtl="0" eaLnBrk="1" fontAlgn="base" hangingPunct="1">
        <a:spcBef>
          <a:spcPct val="20000"/>
        </a:spcBef>
        <a:spcAft>
          <a:spcPct val="0"/>
        </a:spcAft>
        <a:buClr>
          <a:srgbClr val="FF9900"/>
        </a:buClr>
        <a:buSzPct val="50000"/>
        <a:buFont typeface="Wingdings 2" pitchFamily="18" charset="2"/>
        <a:buChar char="¿"/>
        <a:defRPr sz="2000" b="1">
          <a:solidFill>
            <a:schemeClr val="tx1"/>
          </a:solidFill>
          <a:latin typeface="+mn-lt"/>
        </a:defRPr>
      </a:lvl2pPr>
      <a:lvl3pPr marL="1027113" indent="-166688" algn="l" rtl="0" eaLnBrk="1" fontAlgn="base" hangingPunct="1">
        <a:spcBef>
          <a:spcPct val="20000"/>
        </a:spcBef>
        <a:spcAft>
          <a:spcPct val="0"/>
        </a:spcAft>
        <a:buClr>
          <a:srgbClr val="FF5050"/>
        </a:buClr>
        <a:buSzPct val="40000"/>
        <a:buFont typeface="Wingdings 3" pitchFamily="18" charset="2"/>
        <a:buChar char="u"/>
        <a:defRPr b="1">
          <a:solidFill>
            <a:schemeClr val="tx1"/>
          </a:solidFill>
          <a:latin typeface="+mn-lt"/>
        </a:defRPr>
      </a:lvl3pPr>
      <a:lvl4pPr marL="1600200" indent="-228600" algn="l" rtl="0" eaLnBrk="1" fontAlgn="base" hangingPunct="1">
        <a:spcBef>
          <a:spcPct val="20000"/>
        </a:spcBef>
        <a:spcAft>
          <a:spcPct val="0"/>
        </a:spcAft>
        <a:buSzPct val="75000"/>
        <a:buFont typeface="Monotype Sorts" pitchFamily="2" charset="2"/>
        <a:buChar char=""/>
        <a:defRPr sz="1400" b="1">
          <a:solidFill>
            <a:schemeClr val="tx1"/>
          </a:solidFill>
          <a:latin typeface="+mn-lt"/>
        </a:defRPr>
      </a:lvl4pPr>
      <a:lvl5pPr marL="2057400" indent="-228600" algn="l" rtl="0" eaLnBrk="1" fontAlgn="base" hangingPunct="1">
        <a:spcBef>
          <a:spcPct val="20000"/>
        </a:spcBef>
        <a:spcAft>
          <a:spcPct val="0"/>
        </a:spcAft>
        <a:buSzPct val="100000"/>
        <a:buChar char="•"/>
        <a:defRPr sz="2000">
          <a:solidFill>
            <a:schemeClr val="tx1"/>
          </a:solidFill>
          <a:latin typeface="+mn-lt"/>
        </a:defRPr>
      </a:lvl5pPr>
      <a:lvl6pPr marL="2514600" indent="-228600" algn="l" rtl="0" eaLnBrk="1" fontAlgn="base" hangingPunct="1">
        <a:spcBef>
          <a:spcPct val="20000"/>
        </a:spcBef>
        <a:spcAft>
          <a:spcPct val="0"/>
        </a:spcAft>
        <a:buSzPct val="100000"/>
        <a:buChar char="•"/>
        <a:defRPr sz="2000">
          <a:solidFill>
            <a:schemeClr val="tx1"/>
          </a:solidFill>
          <a:latin typeface="+mn-lt"/>
        </a:defRPr>
      </a:lvl6pPr>
      <a:lvl7pPr marL="2971800" indent="-228600" algn="l" rtl="0" eaLnBrk="1" fontAlgn="base" hangingPunct="1">
        <a:spcBef>
          <a:spcPct val="20000"/>
        </a:spcBef>
        <a:spcAft>
          <a:spcPct val="0"/>
        </a:spcAft>
        <a:buSzPct val="100000"/>
        <a:buChar char="•"/>
        <a:defRPr sz="2000">
          <a:solidFill>
            <a:schemeClr val="tx1"/>
          </a:solidFill>
          <a:latin typeface="+mn-lt"/>
        </a:defRPr>
      </a:lvl7pPr>
      <a:lvl8pPr marL="3429000" indent="-228600" algn="l" rtl="0" eaLnBrk="1" fontAlgn="base" hangingPunct="1">
        <a:spcBef>
          <a:spcPct val="20000"/>
        </a:spcBef>
        <a:spcAft>
          <a:spcPct val="0"/>
        </a:spcAft>
        <a:buSzPct val="100000"/>
        <a:buChar char="•"/>
        <a:defRPr sz="2000">
          <a:solidFill>
            <a:schemeClr val="tx1"/>
          </a:solidFill>
          <a:latin typeface="+mn-lt"/>
        </a:defRPr>
      </a:lvl8pPr>
      <a:lvl9pPr marL="3886200" indent="-228600" algn="l" rtl="0" eaLnBrk="1" fontAlgn="base" hangingPunct="1">
        <a:spcBef>
          <a:spcPct val="2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0.png"/><Relationship Id="rId5" Type="http://schemas.openxmlformats.org/officeDocument/2006/relationships/image" Target="../media/image19.w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0.png"/><Relationship Id="rId5" Type="http://schemas.openxmlformats.org/officeDocument/2006/relationships/image" Target="../media/image19.wmf"/><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0.png"/><Relationship Id="rId5" Type="http://schemas.openxmlformats.org/officeDocument/2006/relationships/image" Target="../media/image19.wmf"/><Relationship Id="rId4"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19.wmf"/><Relationship Id="rId5" Type="http://schemas.openxmlformats.org/officeDocument/2006/relationships/oleObject" Target="../embeddings/oleObject6.bin"/><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5" Type="http://schemas.openxmlformats.org/officeDocument/2006/relationships/image" Target="../media/image26.jpg"/><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acs.psu.edu/drussell/Demos/superposition/superposition.html" TargetMode="External"/><Relationship Id="rId2" Type="http://schemas.openxmlformats.org/officeDocument/2006/relationships/image" Target="../media/image18.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image: Xcalibur S"/>
          <p:cNvPicPr>
            <a:picLocks noChangeAspect="1" noChangeArrowheads="1"/>
          </p:cNvPicPr>
          <p:nvPr/>
        </p:nvPicPr>
        <p:blipFill>
          <a:blip r:embed="rId3" cstate="print"/>
          <a:srcRect/>
          <a:stretch>
            <a:fillRect/>
          </a:stretch>
        </p:blipFill>
        <p:spPr bwMode="auto">
          <a:xfrm>
            <a:off x="5119688" y="1266216"/>
            <a:ext cx="2620962" cy="1987550"/>
          </a:xfrm>
          <a:prstGeom prst="rect">
            <a:avLst/>
          </a:prstGeom>
          <a:noFill/>
          <a:ln w="9525">
            <a:noFill/>
            <a:miter lim="800000"/>
            <a:headEnd/>
            <a:tailEnd/>
          </a:ln>
        </p:spPr>
      </p:pic>
      <p:pic>
        <p:nvPicPr>
          <p:cNvPr id="32771" name="Picture 3" descr="Crystal1Luz121"/>
          <p:cNvPicPr>
            <a:picLocks noChangeAspect="1" noChangeArrowheads="1"/>
          </p:cNvPicPr>
          <p:nvPr/>
        </p:nvPicPr>
        <p:blipFill>
          <a:blip r:embed="rId4" cstate="print"/>
          <a:srcRect/>
          <a:stretch>
            <a:fillRect/>
          </a:stretch>
        </p:blipFill>
        <p:spPr bwMode="auto">
          <a:xfrm>
            <a:off x="1042988" y="1266216"/>
            <a:ext cx="2649537" cy="1987550"/>
          </a:xfrm>
          <a:prstGeom prst="rect">
            <a:avLst/>
          </a:prstGeom>
          <a:noFill/>
          <a:ln w="9525">
            <a:noFill/>
            <a:miter lim="800000"/>
            <a:headEnd/>
            <a:tailEnd/>
          </a:ln>
        </p:spPr>
      </p:pic>
      <p:sp>
        <p:nvSpPr>
          <p:cNvPr id="32773" name="AutoShape 4712"/>
          <p:cNvSpPr>
            <a:spLocks noChangeArrowheads="1"/>
          </p:cNvSpPr>
          <p:nvPr/>
        </p:nvSpPr>
        <p:spPr bwMode="auto">
          <a:xfrm>
            <a:off x="3995738" y="2274278"/>
            <a:ext cx="792162" cy="287338"/>
          </a:xfrm>
          <a:prstGeom prst="rightArrow">
            <a:avLst>
              <a:gd name="adj1" fmla="val 50000"/>
              <a:gd name="adj2" fmla="val 68922"/>
            </a:avLst>
          </a:prstGeom>
          <a:solidFill>
            <a:schemeClr val="accent1"/>
          </a:solidFill>
          <a:ln w="9525">
            <a:solidFill>
              <a:schemeClr val="tx1"/>
            </a:solidFill>
            <a:miter lim="800000"/>
            <a:headEnd/>
            <a:tailEnd/>
          </a:ln>
        </p:spPr>
        <p:txBody>
          <a:bodyPr wrap="none" anchor="ctr"/>
          <a:lstStyle/>
          <a:p>
            <a:endParaRPr lang="en-US"/>
          </a:p>
        </p:txBody>
      </p:sp>
      <p:sp>
        <p:nvSpPr>
          <p:cNvPr id="32774" name="AutoShape 4713"/>
          <p:cNvSpPr>
            <a:spLocks noChangeArrowheads="1"/>
          </p:cNvSpPr>
          <p:nvPr/>
        </p:nvSpPr>
        <p:spPr bwMode="auto">
          <a:xfrm rot="7354082">
            <a:off x="5688013" y="3534753"/>
            <a:ext cx="792162" cy="287338"/>
          </a:xfrm>
          <a:prstGeom prst="rightArrow">
            <a:avLst>
              <a:gd name="adj1" fmla="val 50000"/>
              <a:gd name="adj2" fmla="val 68922"/>
            </a:avLst>
          </a:prstGeom>
          <a:solidFill>
            <a:schemeClr val="accent1"/>
          </a:solidFill>
          <a:ln w="9525">
            <a:solidFill>
              <a:schemeClr val="tx1"/>
            </a:solidFill>
            <a:miter lim="800000"/>
            <a:headEnd/>
            <a:tailEnd/>
          </a:ln>
        </p:spPr>
        <p:txBody>
          <a:bodyPr wrap="none" anchor="ctr"/>
          <a:lstStyle/>
          <a:p>
            <a:endParaRPr lang="en-US"/>
          </a:p>
        </p:txBody>
      </p:sp>
      <p:pic>
        <p:nvPicPr>
          <p:cNvPr id="2" name="Imagen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5642" y="3857710"/>
            <a:ext cx="5980694" cy="2883658"/>
          </a:xfrm>
          <a:prstGeom prst="rect">
            <a:avLst/>
          </a:prstGeom>
        </p:spPr>
      </p:pic>
      <p:sp>
        <p:nvSpPr>
          <p:cNvPr id="3" name="CuadroTexto 2"/>
          <p:cNvSpPr txBox="1"/>
          <p:nvPr/>
        </p:nvSpPr>
        <p:spPr>
          <a:xfrm>
            <a:off x="1187624" y="269568"/>
            <a:ext cx="6768752" cy="584775"/>
          </a:xfrm>
          <a:prstGeom prst="rect">
            <a:avLst/>
          </a:prstGeom>
          <a:noFill/>
        </p:spPr>
        <p:txBody>
          <a:bodyPr wrap="square" rtlCol="0">
            <a:spAutoFit/>
          </a:bodyPr>
          <a:lstStyle/>
          <a:p>
            <a:pPr algn="ctr"/>
            <a:r>
              <a:rPr lang="es-ES" sz="3200" dirty="0" smtClean="0">
                <a:solidFill>
                  <a:srgbClr val="C00000"/>
                </a:solidFill>
              </a:rPr>
              <a:t>Conceptos Sencillos -- Estrategia</a:t>
            </a:r>
            <a:endParaRPr lang="es-ES" sz="3200" dirty="0">
              <a:solidFill>
                <a:srgbClr val="C00000"/>
              </a:solidFill>
            </a:endParaRPr>
          </a:p>
        </p:txBody>
      </p:sp>
    </p:spTree>
    <p:extLst>
      <p:ext uri="{BB962C8B-B14F-4D97-AF65-F5344CB8AC3E}">
        <p14:creationId xmlns:p14="http://schemas.microsoft.com/office/powerpoint/2010/main" val="31066869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1024"/>
          <p:cNvGraphicFramePr>
            <a:graphicFrameLocks noChangeAspect="1"/>
          </p:cNvGraphicFramePr>
          <p:nvPr>
            <p:extLst>
              <p:ext uri="{D42A27DB-BD31-4B8C-83A1-F6EECF244321}">
                <p14:modId xmlns:p14="http://schemas.microsoft.com/office/powerpoint/2010/main" val="3404869480"/>
              </p:ext>
            </p:extLst>
          </p:nvPr>
        </p:nvGraphicFramePr>
        <p:xfrm>
          <a:off x="827584" y="1052736"/>
          <a:ext cx="7315200" cy="4684713"/>
        </p:xfrm>
        <a:graphic>
          <a:graphicData uri="http://schemas.openxmlformats.org/presentationml/2006/ole">
            <mc:AlternateContent xmlns:mc="http://schemas.openxmlformats.org/markup-compatibility/2006">
              <mc:Choice xmlns:v="urn:schemas-microsoft-com:vml" Requires="v">
                <p:oleObj spid="_x0000_s469009" name="CorelDRAW" r:id="rId4" imgW="9659520" imgH="6069600" progId="">
                  <p:embed/>
                </p:oleObj>
              </mc:Choice>
              <mc:Fallback>
                <p:oleObj name="CorelDRAW" r:id="rId4" imgW="9659520" imgH="60696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1052736"/>
                        <a:ext cx="7315200" cy="4684713"/>
                      </a:xfrm>
                      <a:prstGeom prst="rect">
                        <a:avLst/>
                      </a:prstGeom>
                      <a:noFill/>
                      <a:extLst/>
                    </p:spPr>
                  </p:pic>
                </p:oleObj>
              </mc:Fallback>
            </mc:AlternateContent>
          </a:graphicData>
        </a:graphic>
      </p:graphicFrame>
      <p:sp>
        <p:nvSpPr>
          <p:cNvPr id="3" name="2 CuadroTexto"/>
          <p:cNvSpPr txBox="1"/>
          <p:nvPr/>
        </p:nvSpPr>
        <p:spPr>
          <a:xfrm>
            <a:off x="1331640" y="188640"/>
            <a:ext cx="6624736" cy="461665"/>
          </a:xfrm>
          <a:prstGeom prst="rect">
            <a:avLst/>
          </a:prstGeom>
          <a:noFill/>
        </p:spPr>
        <p:txBody>
          <a:bodyPr wrap="square" rtlCol="0">
            <a:spAutoFit/>
          </a:bodyPr>
          <a:lstStyle/>
          <a:p>
            <a:pPr algn="ctr"/>
            <a:r>
              <a:rPr lang="es-ES" sz="2400" dirty="0" err="1" smtClean="0"/>
              <a:t>Bragg's</a:t>
            </a:r>
            <a:r>
              <a:rPr lang="es-ES" sz="2400" dirty="0" smtClean="0"/>
              <a:t> </a:t>
            </a:r>
            <a:r>
              <a:rPr lang="es-ES" sz="2400" dirty="0" err="1" smtClean="0"/>
              <a:t>Law</a:t>
            </a:r>
            <a:endParaRPr lang="en-US" sz="2400" dirty="0"/>
          </a:p>
        </p:txBody>
      </p:sp>
      <p:sp>
        <p:nvSpPr>
          <p:cNvPr id="4" name="3 CuadroTexto"/>
          <p:cNvSpPr txBox="1"/>
          <p:nvPr/>
        </p:nvSpPr>
        <p:spPr>
          <a:xfrm>
            <a:off x="3059832" y="5949280"/>
            <a:ext cx="3168352" cy="646331"/>
          </a:xfrm>
          <a:prstGeom prst="rect">
            <a:avLst/>
          </a:prstGeom>
          <a:noFill/>
        </p:spPr>
        <p:txBody>
          <a:bodyPr wrap="square" rtlCol="0">
            <a:spAutoFit/>
          </a:bodyPr>
          <a:lstStyle/>
          <a:p>
            <a:pPr algn="ctr"/>
            <a:r>
              <a:rPr lang="es-ES" sz="3600" i="1" dirty="0" err="1" smtClean="0"/>
              <a:t>n</a:t>
            </a:r>
            <a:r>
              <a:rPr lang="es-ES" sz="3600" i="1" dirty="0" err="1" smtClean="0">
                <a:latin typeface="Symbol" pitchFamily="18" charset="2"/>
              </a:rPr>
              <a:t>l</a:t>
            </a:r>
            <a:r>
              <a:rPr lang="es-ES" sz="3600" i="1" dirty="0" smtClean="0"/>
              <a:t> = 2dsin</a:t>
            </a:r>
            <a:r>
              <a:rPr lang="es-ES" sz="3600" i="1" dirty="0" smtClean="0">
                <a:latin typeface="Symbol" pitchFamily="18" charset="2"/>
              </a:rPr>
              <a:t>q</a:t>
            </a:r>
            <a:endParaRPr lang="en-US" sz="3600" i="1" dirty="0">
              <a:latin typeface="Symbol" pitchFamily="18" charset="2"/>
            </a:endParaRPr>
          </a:p>
        </p:txBody>
      </p:sp>
      <p:pic>
        <p:nvPicPr>
          <p:cNvPr id="5" name="Imagen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32440" y="232047"/>
            <a:ext cx="288032" cy="288032"/>
          </a:xfrm>
          <a:prstGeom prst="rect">
            <a:avLst/>
          </a:prstGeom>
        </p:spPr>
      </p:pic>
      <mc:AlternateContent xmlns:mc="http://schemas.openxmlformats.org/markup-compatibility/2006">
        <mc:Choice xmlns:a14="http://schemas.microsoft.com/office/drawing/2010/main" Requires="a14">
          <p:sp>
            <p:nvSpPr>
              <p:cNvPr id="2" name="CuadroTexto 1"/>
              <p:cNvSpPr txBox="1"/>
              <p:nvPr/>
            </p:nvSpPr>
            <p:spPr>
              <a:xfrm>
                <a:off x="6588224" y="5321643"/>
                <a:ext cx="1729897" cy="818237"/>
              </a:xfrm>
              <a:prstGeom prst="rect">
                <a:avLst/>
              </a:prstGeom>
              <a:noFill/>
              <a:ln w="31750">
                <a:solidFill>
                  <a:schemeClr val="bg1">
                    <a:lumMod val="50000"/>
                  </a:schemeClr>
                </a:solidFill>
              </a:ln>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s-ES" sz="2800" b="0" i="1" smtClean="0">
                          <a:latin typeface="Cambria Math" panose="02040503050406030204" pitchFamily="18" charset="0"/>
                        </a:rPr>
                        <m:t>𝑠𝑒𝑛</m:t>
                      </m:r>
                      <m:r>
                        <a:rPr lang="es-ES" sz="2800" b="0" i="1" smtClean="0">
                          <a:latin typeface="Cambria Math" panose="02040503050406030204" pitchFamily="18" charset="0"/>
                          <a:ea typeface="Cambria Math" panose="02040503050406030204" pitchFamily="18" charset="0"/>
                        </a:rPr>
                        <m:t>𝜃</m:t>
                      </m:r>
                      <m:r>
                        <a:rPr lang="es-ES" sz="2800" b="0" i="1" smtClean="0">
                          <a:latin typeface="Cambria Math" panose="02040503050406030204" pitchFamily="18" charset="0"/>
                          <a:ea typeface="Cambria Math" panose="02040503050406030204" pitchFamily="18" charset="0"/>
                        </a:rPr>
                        <m:t>=</m:t>
                      </m:r>
                      <m:f>
                        <m:fPr>
                          <m:ctrlPr>
                            <a:rPr lang="es-ES" sz="2800" b="0" i="1" smtClean="0">
                              <a:latin typeface="Cambria Math" panose="02040503050406030204" pitchFamily="18" charset="0"/>
                              <a:ea typeface="Cambria Math" panose="02040503050406030204" pitchFamily="18" charset="0"/>
                            </a:rPr>
                          </m:ctrlPr>
                        </m:fPr>
                        <m:num>
                          <m:r>
                            <a:rPr lang="es-ES" sz="2800" b="0" i="1" smtClean="0">
                              <a:latin typeface="Cambria Math" panose="02040503050406030204" pitchFamily="18" charset="0"/>
                              <a:ea typeface="Cambria Math" panose="02040503050406030204" pitchFamily="18" charset="0"/>
                            </a:rPr>
                            <m:t>𝑛</m:t>
                          </m:r>
                          <m:r>
                            <a:rPr lang="es-ES" sz="2800" b="0" i="1" smtClean="0">
                              <a:latin typeface="Cambria Math" panose="02040503050406030204" pitchFamily="18" charset="0"/>
                              <a:ea typeface="Cambria Math" panose="02040503050406030204" pitchFamily="18" charset="0"/>
                            </a:rPr>
                            <m:t>𝜆</m:t>
                          </m:r>
                        </m:num>
                        <m:den>
                          <m:r>
                            <a:rPr lang="es-ES" sz="2800" b="0" i="1" smtClean="0">
                              <a:latin typeface="Cambria Math" panose="02040503050406030204" pitchFamily="18" charset="0"/>
                              <a:ea typeface="Cambria Math" panose="02040503050406030204" pitchFamily="18" charset="0"/>
                            </a:rPr>
                            <m:t>2</m:t>
                          </m:r>
                          <m:r>
                            <a:rPr lang="es-ES" sz="2800" b="0" i="1" smtClean="0">
                              <a:latin typeface="Cambria Math" panose="02040503050406030204" pitchFamily="18" charset="0"/>
                              <a:ea typeface="Cambria Math" panose="02040503050406030204" pitchFamily="18" charset="0"/>
                            </a:rPr>
                            <m:t>𝑑</m:t>
                          </m:r>
                        </m:den>
                      </m:f>
                    </m:oMath>
                  </m:oMathPara>
                </a14:m>
                <a:endParaRPr lang="es-ES" sz="2800" dirty="0"/>
              </a:p>
            </p:txBody>
          </p:sp>
        </mc:Choice>
        <mc:Fallback>
          <p:sp>
            <p:nvSpPr>
              <p:cNvPr id="2" name="CuadroTexto 1"/>
              <p:cNvSpPr txBox="1">
                <a:spLocks noRot="1" noChangeAspect="1" noMove="1" noResize="1" noEditPoints="1" noAdjustHandles="1" noChangeArrowheads="1" noChangeShapeType="1" noTextEdit="1"/>
              </p:cNvSpPr>
              <p:nvPr/>
            </p:nvSpPr>
            <p:spPr>
              <a:xfrm>
                <a:off x="6588224" y="5321643"/>
                <a:ext cx="1729897" cy="818237"/>
              </a:xfrm>
              <a:prstGeom prst="rect">
                <a:avLst/>
              </a:prstGeom>
              <a:blipFill rotWithShape="0">
                <a:blip r:embed="rId7"/>
                <a:stretch>
                  <a:fillRect/>
                </a:stretch>
              </a:blipFill>
              <a:ln w="31750">
                <a:solidFill>
                  <a:schemeClr val="bg1">
                    <a:lumMod val="50000"/>
                  </a:schemeClr>
                </a:solidFill>
              </a:ln>
            </p:spPr>
            <p:txBody>
              <a:bodyPr/>
              <a:lstStyle/>
              <a:p>
                <a:r>
                  <a:rPr lang="es-ES">
                    <a:noFill/>
                  </a:rPr>
                  <a:t> </a:t>
                </a:r>
              </a:p>
            </p:txBody>
          </p:sp>
        </mc:Fallback>
      </mc:AlternateContent>
    </p:spTree>
    <p:extLst>
      <p:ext uri="{BB962C8B-B14F-4D97-AF65-F5344CB8AC3E}">
        <p14:creationId xmlns:p14="http://schemas.microsoft.com/office/powerpoint/2010/main" val="19926872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1024"/>
          <p:cNvGraphicFramePr>
            <a:graphicFrameLocks noChangeAspect="1"/>
          </p:cNvGraphicFramePr>
          <p:nvPr>
            <p:extLst>
              <p:ext uri="{D42A27DB-BD31-4B8C-83A1-F6EECF244321}">
                <p14:modId xmlns:p14="http://schemas.microsoft.com/office/powerpoint/2010/main" val="3239528769"/>
              </p:ext>
            </p:extLst>
          </p:nvPr>
        </p:nvGraphicFramePr>
        <p:xfrm>
          <a:off x="251520" y="1052736"/>
          <a:ext cx="6235080" cy="3992995"/>
        </p:xfrm>
        <a:graphic>
          <a:graphicData uri="http://schemas.openxmlformats.org/presentationml/2006/ole">
            <mc:AlternateContent xmlns:mc="http://schemas.openxmlformats.org/markup-compatibility/2006">
              <mc:Choice xmlns:v="urn:schemas-microsoft-com:vml" Requires="v">
                <p:oleObj spid="_x0000_s471053" name="CorelDRAW" r:id="rId4" imgW="9659520" imgH="6069600" progId="">
                  <p:embed/>
                </p:oleObj>
              </mc:Choice>
              <mc:Fallback>
                <p:oleObj name="CorelDRAW" r:id="rId4" imgW="9659520" imgH="60696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1052736"/>
                        <a:ext cx="6235080" cy="3992995"/>
                      </a:xfrm>
                      <a:prstGeom prst="rect">
                        <a:avLst/>
                      </a:prstGeom>
                      <a:noFill/>
                      <a:extLst/>
                    </p:spPr>
                  </p:pic>
                </p:oleObj>
              </mc:Fallback>
            </mc:AlternateContent>
          </a:graphicData>
        </a:graphic>
      </p:graphicFrame>
      <p:sp>
        <p:nvSpPr>
          <p:cNvPr id="3" name="2 CuadroTexto"/>
          <p:cNvSpPr txBox="1"/>
          <p:nvPr/>
        </p:nvSpPr>
        <p:spPr>
          <a:xfrm>
            <a:off x="1331640" y="188640"/>
            <a:ext cx="6624736" cy="461665"/>
          </a:xfrm>
          <a:prstGeom prst="rect">
            <a:avLst/>
          </a:prstGeom>
          <a:noFill/>
        </p:spPr>
        <p:txBody>
          <a:bodyPr wrap="square" rtlCol="0">
            <a:spAutoFit/>
          </a:bodyPr>
          <a:lstStyle/>
          <a:p>
            <a:pPr algn="ctr"/>
            <a:r>
              <a:rPr lang="es-ES" sz="2400" dirty="0" err="1" smtClean="0"/>
              <a:t>Bragg's</a:t>
            </a:r>
            <a:r>
              <a:rPr lang="es-ES" sz="2400" dirty="0" smtClean="0"/>
              <a:t> </a:t>
            </a:r>
            <a:r>
              <a:rPr lang="es-ES" sz="2400" dirty="0" err="1" smtClean="0"/>
              <a:t>Law</a:t>
            </a:r>
            <a:endParaRPr lang="en-US" sz="2400" dirty="0"/>
          </a:p>
        </p:txBody>
      </p:sp>
      <p:sp>
        <p:nvSpPr>
          <p:cNvPr id="4" name="3 CuadroTexto"/>
          <p:cNvSpPr txBox="1"/>
          <p:nvPr/>
        </p:nvSpPr>
        <p:spPr>
          <a:xfrm>
            <a:off x="6516216" y="2034189"/>
            <a:ext cx="2520280" cy="646331"/>
          </a:xfrm>
          <a:prstGeom prst="rect">
            <a:avLst/>
          </a:prstGeom>
          <a:noFill/>
        </p:spPr>
        <p:txBody>
          <a:bodyPr wrap="square" rtlCol="0">
            <a:spAutoFit/>
          </a:bodyPr>
          <a:lstStyle/>
          <a:p>
            <a:pPr algn="ctr"/>
            <a:r>
              <a:rPr lang="es-ES" sz="3600" i="1" dirty="0" err="1" smtClean="0"/>
              <a:t>n</a:t>
            </a:r>
            <a:r>
              <a:rPr lang="es-ES" sz="3600" i="1" dirty="0" err="1" smtClean="0">
                <a:latin typeface="Symbol" pitchFamily="18" charset="2"/>
              </a:rPr>
              <a:t>l</a:t>
            </a:r>
            <a:r>
              <a:rPr lang="es-ES" sz="3600" i="1" dirty="0" smtClean="0"/>
              <a:t> = 2dsin</a:t>
            </a:r>
            <a:r>
              <a:rPr lang="es-ES" sz="3600" i="1" dirty="0" smtClean="0">
                <a:latin typeface="Symbol" pitchFamily="18" charset="2"/>
              </a:rPr>
              <a:t>q</a:t>
            </a:r>
            <a:endParaRPr lang="en-US" sz="3600" i="1" dirty="0">
              <a:latin typeface="Symbol" pitchFamily="18" charset="2"/>
            </a:endParaRPr>
          </a:p>
        </p:txBody>
      </p:sp>
      <p:pic>
        <p:nvPicPr>
          <p:cNvPr id="5" name="Imagen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32440" y="232047"/>
            <a:ext cx="288032" cy="288032"/>
          </a:xfrm>
          <a:prstGeom prst="rect">
            <a:avLst/>
          </a:prstGeom>
        </p:spPr>
      </p:pic>
      <mc:AlternateContent xmlns:mc="http://schemas.openxmlformats.org/markup-compatibility/2006">
        <mc:Choice xmlns:a14="http://schemas.microsoft.com/office/drawing/2010/main" Requires="a14">
          <p:sp>
            <p:nvSpPr>
              <p:cNvPr id="2" name="CuadroTexto 1"/>
              <p:cNvSpPr txBox="1"/>
              <p:nvPr/>
            </p:nvSpPr>
            <p:spPr>
              <a:xfrm>
                <a:off x="6911407" y="3246167"/>
                <a:ext cx="1729897" cy="818237"/>
              </a:xfrm>
              <a:prstGeom prst="rect">
                <a:avLst/>
              </a:prstGeom>
              <a:noFill/>
              <a:ln w="31750">
                <a:solidFill>
                  <a:schemeClr val="bg1">
                    <a:lumMod val="50000"/>
                  </a:schemeClr>
                </a:solidFill>
              </a:ln>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s-ES" sz="2800" b="0" i="1" smtClean="0">
                          <a:latin typeface="Cambria Math" panose="02040503050406030204" pitchFamily="18" charset="0"/>
                        </a:rPr>
                        <m:t>𝑠𝑒𝑛</m:t>
                      </m:r>
                      <m:r>
                        <a:rPr lang="es-ES" sz="2800" b="0" i="1" smtClean="0">
                          <a:latin typeface="Cambria Math" panose="02040503050406030204" pitchFamily="18" charset="0"/>
                          <a:ea typeface="Cambria Math" panose="02040503050406030204" pitchFamily="18" charset="0"/>
                        </a:rPr>
                        <m:t>𝜃</m:t>
                      </m:r>
                      <m:r>
                        <a:rPr lang="es-ES" sz="2800" b="0" i="1" smtClean="0">
                          <a:latin typeface="Cambria Math" panose="02040503050406030204" pitchFamily="18" charset="0"/>
                          <a:ea typeface="Cambria Math" panose="02040503050406030204" pitchFamily="18" charset="0"/>
                        </a:rPr>
                        <m:t>=</m:t>
                      </m:r>
                      <m:f>
                        <m:fPr>
                          <m:ctrlPr>
                            <a:rPr lang="es-ES" sz="2800" b="0" i="1" smtClean="0">
                              <a:latin typeface="Cambria Math" panose="02040503050406030204" pitchFamily="18" charset="0"/>
                              <a:ea typeface="Cambria Math" panose="02040503050406030204" pitchFamily="18" charset="0"/>
                            </a:rPr>
                          </m:ctrlPr>
                        </m:fPr>
                        <m:num>
                          <m:r>
                            <a:rPr lang="es-ES" sz="2800" b="0" i="1" smtClean="0">
                              <a:latin typeface="Cambria Math" panose="02040503050406030204" pitchFamily="18" charset="0"/>
                              <a:ea typeface="Cambria Math" panose="02040503050406030204" pitchFamily="18" charset="0"/>
                            </a:rPr>
                            <m:t>𝑛</m:t>
                          </m:r>
                          <m:r>
                            <a:rPr lang="es-ES" sz="2800" b="0" i="1" smtClean="0">
                              <a:latin typeface="Cambria Math" panose="02040503050406030204" pitchFamily="18" charset="0"/>
                              <a:ea typeface="Cambria Math" panose="02040503050406030204" pitchFamily="18" charset="0"/>
                            </a:rPr>
                            <m:t>𝜆</m:t>
                          </m:r>
                        </m:num>
                        <m:den>
                          <m:r>
                            <a:rPr lang="es-ES" sz="2800" b="0" i="1" smtClean="0">
                              <a:latin typeface="Cambria Math" panose="02040503050406030204" pitchFamily="18" charset="0"/>
                              <a:ea typeface="Cambria Math" panose="02040503050406030204" pitchFamily="18" charset="0"/>
                            </a:rPr>
                            <m:t>2</m:t>
                          </m:r>
                          <m:r>
                            <a:rPr lang="es-ES" sz="2800" b="0" i="1" smtClean="0">
                              <a:latin typeface="Cambria Math" panose="02040503050406030204" pitchFamily="18" charset="0"/>
                              <a:ea typeface="Cambria Math" panose="02040503050406030204" pitchFamily="18" charset="0"/>
                            </a:rPr>
                            <m:t>𝑑</m:t>
                          </m:r>
                        </m:den>
                      </m:f>
                    </m:oMath>
                  </m:oMathPara>
                </a14:m>
                <a:endParaRPr lang="es-ES" sz="2800" dirty="0"/>
              </a:p>
            </p:txBody>
          </p:sp>
        </mc:Choice>
        <mc:Fallback>
          <p:sp>
            <p:nvSpPr>
              <p:cNvPr id="2" name="CuadroTexto 1"/>
              <p:cNvSpPr txBox="1">
                <a:spLocks noRot="1" noChangeAspect="1" noMove="1" noResize="1" noEditPoints="1" noAdjustHandles="1" noChangeArrowheads="1" noChangeShapeType="1" noTextEdit="1"/>
              </p:cNvSpPr>
              <p:nvPr/>
            </p:nvSpPr>
            <p:spPr>
              <a:xfrm>
                <a:off x="6911407" y="3246167"/>
                <a:ext cx="1729897" cy="818237"/>
              </a:xfrm>
              <a:prstGeom prst="rect">
                <a:avLst/>
              </a:prstGeom>
              <a:blipFill rotWithShape="0">
                <a:blip r:embed="rId7"/>
                <a:stretch>
                  <a:fillRect/>
                </a:stretch>
              </a:blipFill>
              <a:ln w="31750">
                <a:solidFill>
                  <a:schemeClr val="bg1">
                    <a:lumMod val="50000"/>
                  </a:schemeClr>
                </a:solidFill>
              </a:ln>
            </p:spPr>
            <p:txBody>
              <a:bodyPr/>
              <a:lstStyle/>
              <a:p>
                <a:r>
                  <a:rPr lang="es-ES">
                    <a:noFill/>
                  </a:rPr>
                  <a:t> </a:t>
                </a:r>
              </a:p>
            </p:txBody>
          </p:sp>
        </mc:Fallback>
      </mc:AlternateContent>
      <p:sp>
        <p:nvSpPr>
          <p:cNvPr id="6" name="CuadroTexto 5"/>
          <p:cNvSpPr txBox="1"/>
          <p:nvPr/>
        </p:nvSpPr>
        <p:spPr>
          <a:xfrm>
            <a:off x="395536" y="5427221"/>
            <a:ext cx="8424936" cy="954107"/>
          </a:xfrm>
          <a:prstGeom prst="rect">
            <a:avLst/>
          </a:prstGeom>
          <a:noFill/>
        </p:spPr>
        <p:txBody>
          <a:bodyPr wrap="square" rtlCol="0">
            <a:spAutoFit/>
          </a:bodyPr>
          <a:lstStyle/>
          <a:p>
            <a:r>
              <a:rPr lang="es-ES" sz="2800" dirty="0" smtClean="0"/>
              <a:t>La </a:t>
            </a:r>
            <a:r>
              <a:rPr lang="es-ES" sz="2800" dirty="0" smtClean="0">
                <a:solidFill>
                  <a:srgbClr val="C00000"/>
                </a:solidFill>
              </a:rPr>
              <a:t>resolución</a:t>
            </a:r>
            <a:r>
              <a:rPr lang="es-ES" sz="2800" dirty="0" smtClean="0"/>
              <a:t> de las medidas es el espaciado </a:t>
            </a:r>
            <a:r>
              <a:rPr lang="es-ES" sz="2800" i="1" dirty="0" smtClean="0"/>
              <a:t>d</a:t>
            </a:r>
            <a:r>
              <a:rPr lang="es-ES" sz="2800" dirty="0" smtClean="0"/>
              <a:t> mínimo para el que tenemos datos completos.</a:t>
            </a:r>
            <a:endParaRPr lang="es-ES" sz="2800" dirty="0"/>
          </a:p>
        </p:txBody>
      </p:sp>
    </p:spTree>
    <p:extLst>
      <p:ext uri="{BB962C8B-B14F-4D97-AF65-F5344CB8AC3E}">
        <p14:creationId xmlns:p14="http://schemas.microsoft.com/office/powerpoint/2010/main" val="20236937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1975663" y="399082"/>
            <a:ext cx="5339537" cy="4110038"/>
          </a:xfrm>
          <a:prstGeom prst="rect">
            <a:avLst/>
          </a:prstGeom>
          <a:solidFill>
            <a:srgbClr val="FFCCCC"/>
          </a:solidFill>
          <a:ln w="25400">
            <a:solidFill>
              <a:schemeClr val="bg1">
                <a:lumMod val="75000"/>
              </a:schemeClr>
            </a:solidFill>
            <a:miter lim="800000"/>
            <a:headEnd/>
            <a:tailEnd/>
          </a:ln>
        </p:spPr>
      </p:pic>
      <p:sp>
        <p:nvSpPr>
          <p:cNvPr id="6" name="5 CuadroTexto"/>
          <p:cNvSpPr txBox="1"/>
          <p:nvPr/>
        </p:nvSpPr>
        <p:spPr>
          <a:xfrm>
            <a:off x="279400" y="368300"/>
            <a:ext cx="4787900" cy="523220"/>
          </a:xfrm>
          <a:prstGeom prst="rect">
            <a:avLst/>
          </a:prstGeom>
          <a:solidFill>
            <a:srgbClr val="FFCCCC">
              <a:alpha val="50000"/>
            </a:srgbClr>
          </a:solidFill>
          <a:ln w="38100">
            <a:solidFill>
              <a:srgbClr val="FF9999"/>
            </a:solidFill>
          </a:ln>
        </p:spPr>
        <p:txBody>
          <a:bodyPr wrap="square" rtlCol="0">
            <a:spAutoFit/>
          </a:bodyPr>
          <a:lstStyle/>
          <a:p>
            <a:pPr algn="ctr"/>
            <a:r>
              <a:rPr lang="es-ES" sz="2800" b="1" dirty="0" smtClean="0">
                <a:latin typeface="Comic Sans MS" pitchFamily="66" charset="0"/>
              </a:rPr>
              <a:t>El Triángulo de Dispersión</a:t>
            </a:r>
            <a:endParaRPr lang="en-US" sz="2800" b="1" dirty="0">
              <a:latin typeface="Comic Sans MS" pitchFamily="66" charset="0"/>
            </a:endParaRPr>
          </a:p>
        </p:txBody>
      </p:sp>
      <p:sp>
        <p:nvSpPr>
          <p:cNvPr id="7" name="6 CuadroTexto"/>
          <p:cNvSpPr txBox="1"/>
          <p:nvPr/>
        </p:nvSpPr>
        <p:spPr>
          <a:xfrm>
            <a:off x="179512" y="4653136"/>
            <a:ext cx="4536504" cy="1938992"/>
          </a:xfrm>
          <a:prstGeom prst="rect">
            <a:avLst/>
          </a:prstGeom>
          <a:noFill/>
        </p:spPr>
        <p:txBody>
          <a:bodyPr wrap="square" rtlCol="0">
            <a:spAutoFit/>
          </a:bodyPr>
          <a:lstStyle/>
          <a:p>
            <a:r>
              <a:rPr lang="es-ES" sz="2400" b="1" dirty="0" smtClean="0"/>
              <a:t>s</a:t>
            </a:r>
            <a:r>
              <a:rPr lang="es-ES" sz="2400" b="1" baseline="-25000" dirty="0" smtClean="0"/>
              <a:t>o</a:t>
            </a:r>
            <a:r>
              <a:rPr lang="es-ES" sz="2400" b="1" dirty="0" smtClean="0"/>
              <a:t> -- momento del haz incidente</a:t>
            </a:r>
          </a:p>
          <a:p>
            <a:r>
              <a:rPr lang="es-ES" sz="2400" b="1" dirty="0" smtClean="0"/>
              <a:t>s -- momento del haz dispersado</a:t>
            </a:r>
          </a:p>
          <a:p>
            <a:r>
              <a:rPr lang="es-ES" sz="2400" b="1" dirty="0" smtClean="0"/>
              <a:t>d* -- vector de dispersión  </a:t>
            </a:r>
          </a:p>
          <a:p>
            <a:r>
              <a:rPr lang="es-ES" sz="2400" b="1" dirty="0" smtClean="0"/>
              <a:t>("</a:t>
            </a:r>
            <a:r>
              <a:rPr lang="es-ES" sz="2400" b="1" dirty="0" err="1" smtClean="0"/>
              <a:t>scattering</a:t>
            </a:r>
            <a:r>
              <a:rPr lang="es-ES" sz="2400" b="1" dirty="0" smtClean="0"/>
              <a:t> vector")</a:t>
            </a:r>
          </a:p>
          <a:p>
            <a:r>
              <a:rPr lang="es-ES" sz="2400" b="1" dirty="0" smtClean="0"/>
              <a:t>2</a:t>
            </a:r>
            <a:r>
              <a:rPr lang="es-ES" sz="2400" b="1" dirty="0" smtClean="0">
                <a:latin typeface="Symbol" pitchFamily="18" charset="2"/>
              </a:rPr>
              <a:t>q</a:t>
            </a:r>
            <a:r>
              <a:rPr lang="es-ES" sz="2400" b="1" dirty="0" smtClean="0"/>
              <a:t> -- ángulo de dispersión  </a:t>
            </a:r>
            <a:endParaRPr lang="en-US" sz="2400" b="1" dirty="0"/>
          </a:p>
        </p:txBody>
      </p:sp>
      <p:sp>
        <p:nvSpPr>
          <p:cNvPr id="8" name="7 CuadroTexto"/>
          <p:cNvSpPr txBox="1"/>
          <p:nvPr/>
        </p:nvSpPr>
        <p:spPr>
          <a:xfrm>
            <a:off x="5436096" y="5067181"/>
            <a:ext cx="3240360" cy="954107"/>
          </a:xfrm>
          <a:prstGeom prst="rect">
            <a:avLst/>
          </a:prstGeom>
          <a:solidFill>
            <a:srgbClr val="FBFECE"/>
          </a:solidFill>
          <a:ln w="38100">
            <a:solidFill>
              <a:schemeClr val="accent2">
                <a:lumMod val="20000"/>
                <a:lumOff val="80000"/>
              </a:schemeClr>
            </a:solidFill>
          </a:ln>
        </p:spPr>
        <p:txBody>
          <a:bodyPr wrap="square" rtlCol="0">
            <a:spAutoFit/>
          </a:bodyPr>
          <a:lstStyle/>
          <a:p>
            <a:r>
              <a:rPr lang="es-ES" sz="2800" b="1" dirty="0" smtClean="0"/>
              <a:t>|s| = |s</a:t>
            </a:r>
            <a:r>
              <a:rPr lang="es-ES" sz="2800" b="1" baseline="-25000" dirty="0" smtClean="0"/>
              <a:t>o</a:t>
            </a:r>
            <a:r>
              <a:rPr lang="es-ES" sz="2800" b="1" dirty="0" smtClean="0"/>
              <a:t>| = 1 / </a:t>
            </a:r>
            <a:r>
              <a:rPr lang="es-ES" sz="2800" b="1" dirty="0" smtClean="0">
                <a:latin typeface="Symbol" pitchFamily="18" charset="2"/>
              </a:rPr>
              <a:t>l</a:t>
            </a:r>
          </a:p>
          <a:p>
            <a:r>
              <a:rPr lang="es-ES" sz="2800" b="1" dirty="0" smtClean="0"/>
              <a:t>|d*| = 2sen</a:t>
            </a:r>
            <a:r>
              <a:rPr lang="es-ES" sz="2800" b="1" dirty="0" smtClean="0">
                <a:latin typeface="Symbol" pitchFamily="18" charset="2"/>
              </a:rPr>
              <a:t>q</a:t>
            </a:r>
            <a:r>
              <a:rPr lang="es-ES" sz="2800" b="1" dirty="0" smtClean="0"/>
              <a:t> / </a:t>
            </a:r>
            <a:r>
              <a:rPr lang="es-ES" sz="2800" b="1" dirty="0" smtClean="0">
                <a:latin typeface="Symbol" pitchFamily="18" charset="2"/>
              </a:rPr>
              <a:t>l</a:t>
            </a:r>
            <a:endParaRPr lang="en-US" sz="2800" b="1" dirty="0">
              <a:latin typeface="Symbol" pitchFamily="18" charset="2"/>
            </a:endParaRPr>
          </a:p>
        </p:txBody>
      </p:sp>
      <p:sp>
        <p:nvSpPr>
          <p:cNvPr id="9" name="8 CuadroTexto"/>
          <p:cNvSpPr txBox="1"/>
          <p:nvPr/>
        </p:nvSpPr>
        <p:spPr>
          <a:xfrm>
            <a:off x="4283968" y="6381328"/>
            <a:ext cx="4752528" cy="369332"/>
          </a:xfrm>
          <a:prstGeom prst="rect">
            <a:avLst/>
          </a:prstGeom>
          <a:noFill/>
        </p:spPr>
        <p:txBody>
          <a:bodyPr wrap="square" rtlCol="0">
            <a:spAutoFit/>
          </a:bodyPr>
          <a:lstStyle/>
          <a:p>
            <a:r>
              <a:rPr lang="es-ES" dirty="0" err="1" smtClean="0"/>
              <a:t>Geometricamente</a:t>
            </a:r>
            <a:r>
              <a:rPr lang="es-ES" dirty="0" smtClean="0"/>
              <a:t> equivalente a la Ley de </a:t>
            </a:r>
            <a:r>
              <a:rPr lang="es-ES" dirty="0" err="1" smtClean="0"/>
              <a:t>Bragg</a:t>
            </a:r>
            <a:endParaRPr lang="es-E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1024"/>
          <p:cNvGraphicFramePr>
            <a:graphicFrameLocks noChangeAspect="1"/>
          </p:cNvGraphicFramePr>
          <p:nvPr>
            <p:extLst>
              <p:ext uri="{D42A27DB-BD31-4B8C-83A1-F6EECF244321}">
                <p14:modId xmlns:p14="http://schemas.microsoft.com/office/powerpoint/2010/main" val="3577697782"/>
              </p:ext>
            </p:extLst>
          </p:nvPr>
        </p:nvGraphicFramePr>
        <p:xfrm>
          <a:off x="827584" y="1052736"/>
          <a:ext cx="7315200" cy="4684713"/>
        </p:xfrm>
        <a:graphic>
          <a:graphicData uri="http://schemas.openxmlformats.org/presentationml/2006/ole">
            <mc:AlternateContent xmlns:mc="http://schemas.openxmlformats.org/markup-compatibility/2006">
              <mc:Choice xmlns:v="urn:schemas-microsoft-com:vml" Requires="v">
                <p:oleObj spid="_x0000_s470035" name="CorelDRAW" r:id="rId4" imgW="9659520" imgH="6069600" progId="">
                  <p:embed/>
                </p:oleObj>
              </mc:Choice>
              <mc:Fallback>
                <p:oleObj name="CorelDRAW" r:id="rId4" imgW="9659520" imgH="60696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1052736"/>
                        <a:ext cx="7315200" cy="4684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2 CuadroTexto"/>
          <p:cNvSpPr txBox="1"/>
          <p:nvPr/>
        </p:nvSpPr>
        <p:spPr>
          <a:xfrm>
            <a:off x="1331640" y="188640"/>
            <a:ext cx="6624736" cy="461665"/>
          </a:xfrm>
          <a:prstGeom prst="rect">
            <a:avLst/>
          </a:prstGeom>
          <a:noFill/>
        </p:spPr>
        <p:txBody>
          <a:bodyPr wrap="square" rtlCol="0">
            <a:spAutoFit/>
          </a:bodyPr>
          <a:lstStyle/>
          <a:p>
            <a:pPr algn="ctr"/>
            <a:r>
              <a:rPr lang="es-ES" sz="2400" dirty="0" err="1" smtClean="0"/>
              <a:t>Bragg's</a:t>
            </a:r>
            <a:r>
              <a:rPr lang="es-ES" sz="2400" dirty="0" smtClean="0"/>
              <a:t> </a:t>
            </a:r>
            <a:r>
              <a:rPr lang="es-ES" sz="2400" dirty="0" err="1" smtClean="0"/>
              <a:t>Law</a:t>
            </a:r>
            <a:endParaRPr lang="en-US" sz="2400" dirty="0"/>
          </a:p>
        </p:txBody>
      </p:sp>
      <p:sp>
        <p:nvSpPr>
          <p:cNvPr id="4" name="3 CuadroTexto"/>
          <p:cNvSpPr txBox="1"/>
          <p:nvPr/>
        </p:nvSpPr>
        <p:spPr>
          <a:xfrm>
            <a:off x="3059832" y="5949280"/>
            <a:ext cx="3168352" cy="646331"/>
          </a:xfrm>
          <a:prstGeom prst="rect">
            <a:avLst/>
          </a:prstGeom>
          <a:noFill/>
        </p:spPr>
        <p:txBody>
          <a:bodyPr wrap="square" rtlCol="0">
            <a:spAutoFit/>
          </a:bodyPr>
          <a:lstStyle/>
          <a:p>
            <a:pPr algn="ctr"/>
            <a:r>
              <a:rPr lang="es-ES" sz="3600" i="1" dirty="0" err="1" smtClean="0"/>
              <a:t>n</a:t>
            </a:r>
            <a:r>
              <a:rPr lang="es-ES" sz="3600" i="1" dirty="0" err="1" smtClean="0">
                <a:latin typeface="Symbol" pitchFamily="18" charset="2"/>
              </a:rPr>
              <a:t>l</a:t>
            </a:r>
            <a:r>
              <a:rPr lang="es-ES" sz="3600" i="1" dirty="0" smtClean="0"/>
              <a:t> = 2dsin</a:t>
            </a:r>
            <a:r>
              <a:rPr lang="es-ES" sz="3600" i="1" dirty="0" smtClean="0">
                <a:latin typeface="Symbol" pitchFamily="18" charset="2"/>
              </a:rPr>
              <a:t>q</a:t>
            </a:r>
            <a:endParaRPr lang="en-US" sz="3600" i="1" dirty="0">
              <a:latin typeface="Symbol" pitchFamily="18" charset="2"/>
            </a:endParaRPr>
          </a:p>
        </p:txBody>
      </p:sp>
      <p:pic>
        <p:nvPicPr>
          <p:cNvPr id="5" name="Imagen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32440" y="232047"/>
            <a:ext cx="288032" cy="288032"/>
          </a:xfrm>
          <a:prstGeom prst="rect">
            <a:avLst/>
          </a:prstGeom>
        </p:spPr>
      </p:pic>
      <p:cxnSp>
        <p:nvCxnSpPr>
          <p:cNvPr id="7" name="Conector recto de flecha 6"/>
          <p:cNvCxnSpPr/>
          <p:nvPr/>
        </p:nvCxnSpPr>
        <p:spPr>
          <a:xfrm>
            <a:off x="1367736" y="3645024"/>
            <a:ext cx="3312368" cy="1584176"/>
          </a:xfrm>
          <a:prstGeom prst="straightConnector1">
            <a:avLst/>
          </a:prstGeom>
          <a:ln w="444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p:cNvCxnSpPr>
            <a:cxnSpLocks noChangeAspect="1"/>
          </p:cNvCxnSpPr>
          <p:nvPr/>
        </p:nvCxnSpPr>
        <p:spPr>
          <a:xfrm rot="-3060000">
            <a:off x="1367736" y="2088000"/>
            <a:ext cx="3312368" cy="1584176"/>
          </a:xfrm>
          <a:prstGeom prst="straightConnector1">
            <a:avLst/>
          </a:prstGeom>
          <a:ln w="444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flipV="1">
            <a:off x="4644008" y="2132856"/>
            <a:ext cx="0" cy="3096344"/>
          </a:xfrm>
          <a:prstGeom prst="straightConnector1">
            <a:avLst/>
          </a:prstGeom>
          <a:ln w="444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CuadroTexto 13"/>
          <p:cNvSpPr txBox="1"/>
          <p:nvPr/>
        </p:nvSpPr>
        <p:spPr>
          <a:xfrm>
            <a:off x="2284965" y="4013423"/>
            <a:ext cx="720080" cy="792088"/>
          </a:xfrm>
          <a:prstGeom prst="rect">
            <a:avLst/>
          </a:prstGeom>
          <a:noFill/>
        </p:spPr>
        <p:txBody>
          <a:bodyPr wrap="square" rtlCol="0">
            <a:spAutoFit/>
          </a:bodyPr>
          <a:lstStyle/>
          <a:p>
            <a:r>
              <a:rPr lang="es-ES" sz="4400" dirty="0" smtClean="0">
                <a:solidFill>
                  <a:schemeClr val="bg1">
                    <a:lumMod val="50000"/>
                  </a:schemeClr>
                </a:solidFill>
              </a:rPr>
              <a:t>s</a:t>
            </a:r>
            <a:r>
              <a:rPr lang="es-ES" sz="4400" baseline="-25000" dirty="0" smtClean="0">
                <a:solidFill>
                  <a:schemeClr val="bg1">
                    <a:lumMod val="50000"/>
                  </a:schemeClr>
                </a:solidFill>
              </a:rPr>
              <a:t>o</a:t>
            </a:r>
            <a:endParaRPr lang="es-ES" sz="4400" baseline="-25000" dirty="0">
              <a:solidFill>
                <a:schemeClr val="bg1">
                  <a:lumMod val="50000"/>
                </a:schemeClr>
              </a:solidFill>
            </a:endParaRPr>
          </a:p>
        </p:txBody>
      </p:sp>
      <p:sp>
        <p:nvSpPr>
          <p:cNvPr id="16" name="CuadroTexto 15"/>
          <p:cNvSpPr txBox="1"/>
          <p:nvPr/>
        </p:nvSpPr>
        <p:spPr>
          <a:xfrm>
            <a:off x="2723322" y="2254442"/>
            <a:ext cx="595675" cy="789991"/>
          </a:xfrm>
          <a:prstGeom prst="rect">
            <a:avLst/>
          </a:prstGeom>
          <a:noFill/>
        </p:spPr>
        <p:txBody>
          <a:bodyPr wrap="square" rtlCol="0">
            <a:spAutoFit/>
          </a:bodyPr>
          <a:lstStyle/>
          <a:p>
            <a:r>
              <a:rPr lang="es-ES" sz="4400" dirty="0" smtClean="0">
                <a:solidFill>
                  <a:schemeClr val="bg1">
                    <a:lumMod val="50000"/>
                  </a:schemeClr>
                </a:solidFill>
              </a:rPr>
              <a:t>s</a:t>
            </a:r>
            <a:endParaRPr lang="es-ES" sz="4400" baseline="-25000" dirty="0">
              <a:solidFill>
                <a:schemeClr val="bg1">
                  <a:lumMod val="50000"/>
                </a:schemeClr>
              </a:solidFill>
            </a:endParaRPr>
          </a:p>
        </p:txBody>
      </p:sp>
      <p:sp>
        <p:nvSpPr>
          <p:cNvPr id="17" name="CuadroTexto 16"/>
          <p:cNvSpPr txBox="1"/>
          <p:nvPr/>
        </p:nvSpPr>
        <p:spPr>
          <a:xfrm>
            <a:off x="4606258" y="2092572"/>
            <a:ext cx="864096" cy="769441"/>
          </a:xfrm>
          <a:prstGeom prst="rect">
            <a:avLst/>
          </a:prstGeom>
          <a:noFill/>
        </p:spPr>
        <p:txBody>
          <a:bodyPr wrap="square" rtlCol="0">
            <a:spAutoFit/>
          </a:bodyPr>
          <a:lstStyle/>
          <a:p>
            <a:r>
              <a:rPr lang="es-ES" sz="4400" i="1" dirty="0" smtClean="0">
                <a:solidFill>
                  <a:schemeClr val="bg1">
                    <a:lumMod val="50000"/>
                  </a:schemeClr>
                </a:solidFill>
              </a:rPr>
              <a:t>d*</a:t>
            </a:r>
            <a:endParaRPr lang="es-ES" sz="4400" i="1" baseline="-25000" dirty="0">
              <a:solidFill>
                <a:schemeClr val="bg1">
                  <a:lumMod val="50000"/>
                </a:schemeClr>
              </a:solidFill>
            </a:endParaRPr>
          </a:p>
        </p:txBody>
      </p:sp>
      <p:sp>
        <p:nvSpPr>
          <p:cNvPr id="15" name="CuadroTexto 14"/>
          <p:cNvSpPr txBox="1"/>
          <p:nvPr/>
        </p:nvSpPr>
        <p:spPr>
          <a:xfrm>
            <a:off x="611560" y="5513049"/>
            <a:ext cx="2609509" cy="646331"/>
          </a:xfrm>
          <a:prstGeom prst="rect">
            <a:avLst/>
          </a:prstGeom>
          <a:noFill/>
        </p:spPr>
        <p:txBody>
          <a:bodyPr wrap="square" rtlCol="0">
            <a:spAutoFit/>
          </a:bodyPr>
          <a:lstStyle/>
          <a:p>
            <a:r>
              <a:rPr lang="es-ES" sz="3600" dirty="0" smtClean="0">
                <a:solidFill>
                  <a:schemeClr val="bg1">
                    <a:lumMod val="50000"/>
                  </a:schemeClr>
                </a:solidFill>
              </a:rPr>
              <a:t>|</a:t>
            </a:r>
            <a:r>
              <a:rPr lang="es-ES" sz="3600" i="1" dirty="0" smtClean="0">
                <a:solidFill>
                  <a:schemeClr val="bg1">
                    <a:lumMod val="50000"/>
                  </a:schemeClr>
                </a:solidFill>
              </a:rPr>
              <a:t>d*</a:t>
            </a:r>
            <a:r>
              <a:rPr lang="es-ES" sz="3600" dirty="0" smtClean="0">
                <a:solidFill>
                  <a:schemeClr val="bg1">
                    <a:lumMod val="50000"/>
                  </a:schemeClr>
                </a:solidFill>
              </a:rPr>
              <a:t>| = 1/</a:t>
            </a:r>
            <a:r>
              <a:rPr lang="es-ES" sz="3600" i="1" dirty="0" smtClean="0">
                <a:solidFill>
                  <a:schemeClr val="bg1">
                    <a:lumMod val="50000"/>
                  </a:schemeClr>
                </a:solidFill>
              </a:rPr>
              <a:t>d</a:t>
            </a:r>
            <a:endParaRPr lang="es-ES" sz="3600" i="1" dirty="0">
              <a:solidFill>
                <a:schemeClr val="bg1">
                  <a:lumMod val="50000"/>
                </a:schemeClr>
              </a:solidFill>
            </a:endParaRPr>
          </a:p>
        </p:txBody>
      </p:sp>
      <p:sp>
        <p:nvSpPr>
          <p:cNvPr id="19" name="CuadroTexto 18"/>
          <p:cNvSpPr txBox="1"/>
          <p:nvPr/>
        </p:nvSpPr>
        <p:spPr>
          <a:xfrm>
            <a:off x="1780909" y="3223093"/>
            <a:ext cx="1008112" cy="769441"/>
          </a:xfrm>
          <a:prstGeom prst="rect">
            <a:avLst/>
          </a:prstGeom>
          <a:noFill/>
        </p:spPr>
        <p:txBody>
          <a:bodyPr wrap="square" rtlCol="0">
            <a:spAutoFit/>
          </a:bodyPr>
          <a:lstStyle/>
          <a:p>
            <a:r>
              <a:rPr lang="es-ES" sz="4400" i="1" dirty="0" smtClean="0">
                <a:solidFill>
                  <a:schemeClr val="bg1">
                    <a:lumMod val="50000"/>
                  </a:schemeClr>
                </a:solidFill>
              </a:rPr>
              <a:t>2</a:t>
            </a:r>
            <a:r>
              <a:rPr lang="es-ES" sz="4400" i="1" dirty="0" smtClean="0">
                <a:solidFill>
                  <a:schemeClr val="bg1">
                    <a:lumMod val="50000"/>
                  </a:schemeClr>
                </a:solidFill>
                <a:latin typeface="Symbol" panose="05050102010706020507" pitchFamily="18" charset="2"/>
              </a:rPr>
              <a:t>q</a:t>
            </a:r>
            <a:endParaRPr lang="es-ES" sz="4400" i="1" baseline="-25000" dirty="0">
              <a:solidFill>
                <a:schemeClr val="bg1">
                  <a:lumMod val="50000"/>
                </a:schemeClr>
              </a:solidFill>
              <a:latin typeface="Symbol" panose="05050102010706020507" pitchFamily="18" charset="2"/>
            </a:endParaRPr>
          </a:p>
        </p:txBody>
      </p:sp>
    </p:spTree>
    <p:extLst>
      <p:ext uri="{BB962C8B-B14F-4D97-AF65-F5344CB8AC3E}">
        <p14:creationId xmlns:p14="http://schemas.microsoft.com/office/powerpoint/2010/main" val="27373862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4" cstate="print"/>
          <a:srcRect/>
          <a:stretch>
            <a:fillRect/>
          </a:stretch>
        </p:blipFill>
        <p:spPr bwMode="auto">
          <a:xfrm>
            <a:off x="5508104" y="414292"/>
            <a:ext cx="3281462" cy="2525862"/>
          </a:xfrm>
          <a:prstGeom prst="rect">
            <a:avLst/>
          </a:prstGeom>
          <a:solidFill>
            <a:srgbClr val="FFCCCC"/>
          </a:solidFill>
          <a:ln w="25400">
            <a:solidFill>
              <a:schemeClr val="bg1">
                <a:lumMod val="75000"/>
              </a:schemeClr>
            </a:solidFill>
            <a:miter lim="800000"/>
            <a:headEnd/>
            <a:tailEnd/>
          </a:ln>
        </p:spPr>
      </p:pic>
      <p:sp>
        <p:nvSpPr>
          <p:cNvPr id="6" name="5 CuadroTexto"/>
          <p:cNvSpPr txBox="1"/>
          <p:nvPr/>
        </p:nvSpPr>
        <p:spPr>
          <a:xfrm>
            <a:off x="279400" y="368300"/>
            <a:ext cx="4787900" cy="523220"/>
          </a:xfrm>
          <a:prstGeom prst="rect">
            <a:avLst/>
          </a:prstGeom>
          <a:solidFill>
            <a:srgbClr val="FFCCCC">
              <a:alpha val="50000"/>
            </a:srgbClr>
          </a:solidFill>
          <a:ln w="38100">
            <a:solidFill>
              <a:srgbClr val="FF9999"/>
            </a:solidFill>
          </a:ln>
        </p:spPr>
        <p:txBody>
          <a:bodyPr wrap="square" rtlCol="0">
            <a:spAutoFit/>
          </a:bodyPr>
          <a:lstStyle/>
          <a:p>
            <a:pPr algn="ctr"/>
            <a:r>
              <a:rPr lang="es-ES" sz="2800" b="1" dirty="0" smtClean="0">
                <a:latin typeface="Comic Sans MS" pitchFamily="66" charset="0"/>
              </a:rPr>
              <a:t>El Triángulo de Dispersión</a:t>
            </a:r>
            <a:endParaRPr lang="en-US" sz="2800" b="1" dirty="0">
              <a:latin typeface="Comic Sans MS" pitchFamily="66" charset="0"/>
            </a:endParaRPr>
          </a:p>
        </p:txBody>
      </p:sp>
      <p:sp>
        <p:nvSpPr>
          <p:cNvPr id="7" name="6 CuadroTexto"/>
          <p:cNvSpPr txBox="1"/>
          <p:nvPr/>
        </p:nvSpPr>
        <p:spPr>
          <a:xfrm>
            <a:off x="5342932" y="3093928"/>
            <a:ext cx="3693564" cy="1631216"/>
          </a:xfrm>
          <a:prstGeom prst="rect">
            <a:avLst/>
          </a:prstGeom>
          <a:noFill/>
        </p:spPr>
        <p:txBody>
          <a:bodyPr wrap="square" rtlCol="0">
            <a:spAutoFit/>
          </a:bodyPr>
          <a:lstStyle/>
          <a:p>
            <a:r>
              <a:rPr lang="es-ES" sz="2000" b="1" dirty="0" smtClean="0"/>
              <a:t>s</a:t>
            </a:r>
            <a:r>
              <a:rPr lang="es-ES" sz="2000" b="1" baseline="-25000" dirty="0" smtClean="0"/>
              <a:t>o</a:t>
            </a:r>
            <a:r>
              <a:rPr lang="es-ES" sz="2000" b="1" dirty="0" smtClean="0"/>
              <a:t> -- momento del haz incidente</a:t>
            </a:r>
          </a:p>
          <a:p>
            <a:r>
              <a:rPr lang="es-ES" sz="2000" b="1" dirty="0" smtClean="0"/>
              <a:t>s -- momento del haz dispersado</a:t>
            </a:r>
          </a:p>
          <a:p>
            <a:r>
              <a:rPr lang="es-ES" sz="2000" b="1" dirty="0" smtClean="0"/>
              <a:t>d* -- vector de dispersión  </a:t>
            </a:r>
          </a:p>
          <a:p>
            <a:r>
              <a:rPr lang="es-ES" sz="2000" b="1" dirty="0" smtClean="0"/>
              <a:t>("</a:t>
            </a:r>
            <a:r>
              <a:rPr lang="es-ES" sz="2000" b="1" dirty="0" err="1" smtClean="0"/>
              <a:t>scattering</a:t>
            </a:r>
            <a:r>
              <a:rPr lang="es-ES" sz="2000" b="1" dirty="0" smtClean="0"/>
              <a:t> vector")</a:t>
            </a:r>
          </a:p>
          <a:p>
            <a:r>
              <a:rPr lang="es-ES" sz="2000" b="1" dirty="0" smtClean="0"/>
              <a:t>2</a:t>
            </a:r>
            <a:r>
              <a:rPr lang="es-ES" sz="2000" b="1" dirty="0" smtClean="0">
                <a:latin typeface="Symbol" pitchFamily="18" charset="2"/>
              </a:rPr>
              <a:t>q</a:t>
            </a:r>
            <a:r>
              <a:rPr lang="es-ES" sz="2000" b="1" dirty="0" smtClean="0"/>
              <a:t> -- ángulo de dispersión  </a:t>
            </a:r>
            <a:endParaRPr lang="en-US" sz="2000" b="1" dirty="0"/>
          </a:p>
        </p:txBody>
      </p:sp>
      <p:sp>
        <p:nvSpPr>
          <p:cNvPr id="8" name="7 CuadroTexto"/>
          <p:cNvSpPr txBox="1"/>
          <p:nvPr/>
        </p:nvSpPr>
        <p:spPr>
          <a:xfrm>
            <a:off x="5479685" y="5393013"/>
            <a:ext cx="3240360" cy="954107"/>
          </a:xfrm>
          <a:prstGeom prst="rect">
            <a:avLst/>
          </a:prstGeom>
          <a:solidFill>
            <a:srgbClr val="FBFECE"/>
          </a:solidFill>
          <a:ln w="38100">
            <a:solidFill>
              <a:schemeClr val="accent2">
                <a:lumMod val="20000"/>
                <a:lumOff val="80000"/>
              </a:schemeClr>
            </a:solidFill>
          </a:ln>
        </p:spPr>
        <p:txBody>
          <a:bodyPr wrap="square" rtlCol="0">
            <a:spAutoFit/>
          </a:bodyPr>
          <a:lstStyle/>
          <a:p>
            <a:r>
              <a:rPr lang="es-ES" sz="2800" b="1" dirty="0" smtClean="0"/>
              <a:t>|s| = |s</a:t>
            </a:r>
            <a:r>
              <a:rPr lang="es-ES" sz="2800" b="1" baseline="-25000" dirty="0" smtClean="0"/>
              <a:t>o</a:t>
            </a:r>
            <a:r>
              <a:rPr lang="es-ES" sz="2800" b="1" dirty="0" smtClean="0"/>
              <a:t>| = 1 / </a:t>
            </a:r>
            <a:r>
              <a:rPr lang="es-ES" sz="2800" b="1" dirty="0" smtClean="0">
                <a:latin typeface="Symbol" pitchFamily="18" charset="2"/>
              </a:rPr>
              <a:t>l</a:t>
            </a:r>
          </a:p>
          <a:p>
            <a:r>
              <a:rPr lang="es-ES" sz="2800" b="1" dirty="0" smtClean="0"/>
              <a:t>|d*| = 2sen</a:t>
            </a:r>
            <a:r>
              <a:rPr lang="es-ES" sz="2800" b="1" dirty="0" smtClean="0">
                <a:latin typeface="Symbol" pitchFamily="18" charset="2"/>
              </a:rPr>
              <a:t>q</a:t>
            </a:r>
            <a:r>
              <a:rPr lang="es-ES" sz="2800" b="1" dirty="0" smtClean="0"/>
              <a:t> / </a:t>
            </a:r>
            <a:r>
              <a:rPr lang="es-ES" sz="2800" b="1" dirty="0" smtClean="0">
                <a:latin typeface="Symbol" pitchFamily="18" charset="2"/>
              </a:rPr>
              <a:t>l</a:t>
            </a:r>
            <a:endParaRPr lang="en-US" sz="2800" b="1" dirty="0">
              <a:latin typeface="Symbol" pitchFamily="18" charset="2"/>
            </a:endParaRPr>
          </a:p>
        </p:txBody>
      </p:sp>
      <p:graphicFrame>
        <p:nvGraphicFramePr>
          <p:cNvPr id="10" name="Object 1024"/>
          <p:cNvGraphicFramePr>
            <a:graphicFrameLocks noChangeAspect="1"/>
          </p:cNvGraphicFramePr>
          <p:nvPr>
            <p:extLst>
              <p:ext uri="{D42A27DB-BD31-4B8C-83A1-F6EECF244321}">
                <p14:modId xmlns:p14="http://schemas.microsoft.com/office/powerpoint/2010/main" val="1459072493"/>
              </p:ext>
            </p:extLst>
          </p:nvPr>
        </p:nvGraphicFramePr>
        <p:xfrm>
          <a:off x="251520" y="1052737"/>
          <a:ext cx="4947396" cy="3168352"/>
        </p:xfrm>
        <a:graphic>
          <a:graphicData uri="http://schemas.openxmlformats.org/presentationml/2006/ole">
            <mc:AlternateContent xmlns:mc="http://schemas.openxmlformats.org/markup-compatibility/2006">
              <mc:Choice xmlns:v="urn:schemas-microsoft-com:vml" Requires="v">
                <p:oleObj spid="_x0000_s472076" name="CorelDRAW" r:id="rId5" imgW="9659520" imgH="6069600" progId="">
                  <p:embed/>
                </p:oleObj>
              </mc:Choice>
              <mc:Fallback>
                <p:oleObj name="CorelDRAW" r:id="rId5" imgW="9659520" imgH="60696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1052737"/>
                        <a:ext cx="4947396" cy="3168352"/>
                      </a:xfrm>
                      <a:prstGeom prst="rect">
                        <a:avLst/>
                      </a:prstGeom>
                      <a:noFill/>
                      <a:extLst/>
                    </p:spPr>
                  </p:pic>
                </p:oleObj>
              </mc:Fallback>
            </mc:AlternateContent>
          </a:graphicData>
        </a:graphic>
      </p:graphicFrame>
      <p:sp>
        <p:nvSpPr>
          <p:cNvPr id="11" name="CuadroTexto 10"/>
          <p:cNvSpPr txBox="1"/>
          <p:nvPr/>
        </p:nvSpPr>
        <p:spPr>
          <a:xfrm>
            <a:off x="364630" y="4365104"/>
            <a:ext cx="4834286" cy="2246769"/>
          </a:xfrm>
          <a:prstGeom prst="rect">
            <a:avLst/>
          </a:prstGeom>
          <a:noFill/>
          <a:ln w="38100">
            <a:solidFill>
              <a:schemeClr val="bg1">
                <a:lumMod val="50000"/>
              </a:schemeClr>
            </a:solidFill>
          </a:ln>
        </p:spPr>
        <p:txBody>
          <a:bodyPr wrap="square" rtlCol="0">
            <a:spAutoFit/>
          </a:bodyPr>
          <a:lstStyle/>
          <a:p>
            <a:r>
              <a:rPr lang="es-ES" sz="2800" dirty="0" smtClean="0"/>
              <a:t>La </a:t>
            </a:r>
            <a:r>
              <a:rPr lang="es-ES" sz="2800" dirty="0" smtClean="0">
                <a:solidFill>
                  <a:srgbClr val="C00000"/>
                </a:solidFill>
              </a:rPr>
              <a:t>resolución</a:t>
            </a:r>
            <a:r>
              <a:rPr lang="es-ES" sz="2800" dirty="0" smtClean="0"/>
              <a:t> de las medidas es el espaciado </a:t>
            </a:r>
            <a:r>
              <a:rPr lang="es-ES" sz="2800" i="1" dirty="0" smtClean="0"/>
              <a:t>d</a:t>
            </a:r>
            <a:r>
              <a:rPr lang="es-ES" sz="2800" dirty="0" smtClean="0"/>
              <a:t> mínimo para el que tenemos datos completos.</a:t>
            </a:r>
          </a:p>
          <a:p>
            <a:r>
              <a:rPr lang="es-ES" sz="2800" dirty="0" smtClean="0"/>
              <a:t>El </a:t>
            </a:r>
            <a:r>
              <a:rPr lang="es-ES" sz="2800" i="1" dirty="0" smtClean="0"/>
              <a:t>d</a:t>
            </a:r>
            <a:r>
              <a:rPr lang="es-ES" sz="2800" dirty="0" smtClean="0"/>
              <a:t> mínimo corresponde al </a:t>
            </a:r>
            <a:r>
              <a:rPr lang="es-ES" sz="2800" i="1" dirty="0" smtClean="0"/>
              <a:t>2</a:t>
            </a:r>
            <a:r>
              <a:rPr lang="es-ES" sz="2800" i="1" dirty="0" smtClean="0">
                <a:latin typeface="Symbol" panose="05050102010706020507" pitchFamily="18" charset="2"/>
              </a:rPr>
              <a:t>q</a:t>
            </a:r>
            <a:r>
              <a:rPr lang="es-ES" sz="2800" dirty="0" smtClean="0"/>
              <a:t> máximo.</a:t>
            </a:r>
            <a:endParaRPr lang="es-ES" sz="2800" dirty="0"/>
          </a:p>
        </p:txBody>
      </p:sp>
      <p:sp>
        <p:nvSpPr>
          <p:cNvPr id="12" name="CuadroTexto 11"/>
          <p:cNvSpPr txBox="1"/>
          <p:nvPr/>
        </p:nvSpPr>
        <p:spPr>
          <a:xfrm>
            <a:off x="5772803" y="4678757"/>
            <a:ext cx="2609509" cy="646331"/>
          </a:xfrm>
          <a:prstGeom prst="rect">
            <a:avLst/>
          </a:prstGeom>
          <a:noFill/>
        </p:spPr>
        <p:txBody>
          <a:bodyPr wrap="square" rtlCol="0">
            <a:spAutoFit/>
          </a:bodyPr>
          <a:lstStyle/>
          <a:p>
            <a:r>
              <a:rPr lang="es-ES" sz="3600" dirty="0" smtClean="0"/>
              <a:t>|</a:t>
            </a:r>
            <a:r>
              <a:rPr lang="es-ES" sz="3600" i="1" dirty="0" smtClean="0"/>
              <a:t>d*</a:t>
            </a:r>
            <a:r>
              <a:rPr lang="es-ES" sz="3600" dirty="0" smtClean="0"/>
              <a:t>| = 1/</a:t>
            </a:r>
            <a:r>
              <a:rPr lang="es-ES" sz="3600" i="1" dirty="0" smtClean="0"/>
              <a:t>d</a:t>
            </a:r>
            <a:endParaRPr lang="es-ES" sz="3600" i="1" dirty="0"/>
          </a:p>
        </p:txBody>
      </p:sp>
    </p:spTree>
    <p:extLst>
      <p:ext uri="{BB962C8B-B14F-4D97-AF65-F5344CB8AC3E}">
        <p14:creationId xmlns:p14="http://schemas.microsoft.com/office/powerpoint/2010/main" val="175765200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framewitn res.JPG"/>
          <p:cNvPicPr>
            <a:picLocks noChangeAspect="1"/>
          </p:cNvPicPr>
          <p:nvPr/>
        </p:nvPicPr>
        <p:blipFill>
          <a:blip r:embed="rId2" cstate="print"/>
          <a:stretch>
            <a:fillRect/>
          </a:stretch>
        </p:blipFill>
        <p:spPr>
          <a:xfrm>
            <a:off x="1643728" y="0"/>
            <a:ext cx="6599494" cy="6858000"/>
          </a:xfrm>
          <a:prstGeom prst="rect">
            <a:avLst/>
          </a:prstGeom>
        </p:spPr>
      </p:pic>
      <p:sp>
        <p:nvSpPr>
          <p:cNvPr id="3" name="2 CuadroTexto"/>
          <p:cNvSpPr txBox="1"/>
          <p:nvPr/>
        </p:nvSpPr>
        <p:spPr>
          <a:xfrm>
            <a:off x="1504950" y="209550"/>
            <a:ext cx="6924675" cy="369332"/>
          </a:xfrm>
          <a:prstGeom prst="rect">
            <a:avLst/>
          </a:prstGeom>
          <a:solidFill>
            <a:schemeClr val="bg1">
              <a:lumMod val="50000"/>
            </a:schemeClr>
          </a:solidFill>
        </p:spPr>
        <p:txBody>
          <a:bodyPr wrap="square" rtlCol="0">
            <a:spAutoFit/>
          </a:bodyPr>
          <a:lstStyle/>
          <a:p>
            <a:r>
              <a:rPr lang="es-ES" dirty="0" smtClean="0">
                <a:solidFill>
                  <a:schemeClr val="bg1">
                    <a:lumMod val="95000"/>
                  </a:schemeClr>
                </a:solidFill>
                <a:latin typeface="+mj-lt"/>
              </a:rPr>
              <a:t>Aros de resolución constante</a:t>
            </a:r>
            <a:endParaRPr lang="en-US" dirty="0">
              <a:solidFill>
                <a:schemeClr val="bg1">
                  <a:lumMod val="95000"/>
                </a:schemeClr>
              </a:solidFill>
              <a:latin typeface="+mj-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652" y="0"/>
            <a:ext cx="8448696" cy="6858000"/>
          </a:xfrm>
          <a:prstGeom prst="rect">
            <a:avLst/>
          </a:prstGeom>
        </p:spPr>
      </p:pic>
    </p:spTree>
    <p:extLst>
      <p:ext uri="{BB962C8B-B14F-4D97-AF65-F5344CB8AC3E}">
        <p14:creationId xmlns:p14="http://schemas.microsoft.com/office/powerpoint/2010/main" val="12141717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441" y="1442261"/>
            <a:ext cx="1917452" cy="1554691"/>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987" y="3140968"/>
            <a:ext cx="2428360" cy="1566292"/>
          </a:xfrm>
          <a:prstGeom prst="rect">
            <a:avLst/>
          </a:prstGeom>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196" y="5018952"/>
            <a:ext cx="2321942" cy="1589021"/>
          </a:xfrm>
          <a:prstGeom prst="rect">
            <a:avLst/>
          </a:prstGeom>
        </p:spPr>
      </p:pic>
      <p:sp>
        <p:nvSpPr>
          <p:cNvPr id="5" name="CuadroTexto 4"/>
          <p:cNvSpPr txBox="1"/>
          <p:nvPr/>
        </p:nvSpPr>
        <p:spPr>
          <a:xfrm>
            <a:off x="159605" y="224586"/>
            <a:ext cx="3692315" cy="707886"/>
          </a:xfrm>
          <a:prstGeom prst="rect">
            <a:avLst/>
          </a:prstGeom>
          <a:noFill/>
        </p:spPr>
        <p:txBody>
          <a:bodyPr wrap="square" rtlCol="0">
            <a:spAutoFit/>
          </a:bodyPr>
          <a:lstStyle/>
          <a:p>
            <a:pPr algn="ctr"/>
            <a:r>
              <a:rPr lang="es-ES" sz="4000" dirty="0" smtClean="0">
                <a:solidFill>
                  <a:srgbClr val="C00000"/>
                </a:solidFill>
              </a:rPr>
              <a:t>Simetría</a:t>
            </a:r>
            <a:endParaRPr lang="es-ES" sz="4000" dirty="0">
              <a:solidFill>
                <a:srgbClr val="C00000"/>
              </a:solidFill>
            </a:endParaRPr>
          </a:p>
        </p:txBody>
      </p:sp>
      <p:pic>
        <p:nvPicPr>
          <p:cNvPr id="6"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29397" y="370661"/>
            <a:ext cx="4061670" cy="6237312"/>
          </a:xfrm>
          <a:prstGeom prst="rect">
            <a:avLst/>
          </a:prstGeom>
        </p:spPr>
      </p:pic>
    </p:spTree>
    <p:extLst>
      <p:ext uri="{BB962C8B-B14F-4D97-AF65-F5344CB8AC3E}">
        <p14:creationId xmlns:p14="http://schemas.microsoft.com/office/powerpoint/2010/main" val="449543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9512" y="90498"/>
            <a:ext cx="8784976" cy="1754326"/>
          </a:xfrm>
          <a:prstGeom prst="rect">
            <a:avLst/>
          </a:prstGeom>
          <a:noFill/>
        </p:spPr>
        <p:txBody>
          <a:bodyPr wrap="square" rtlCol="0">
            <a:spAutoFit/>
          </a:bodyPr>
          <a:lstStyle/>
          <a:p>
            <a:r>
              <a:rPr lang="es-ES" dirty="0" smtClean="0">
                <a:solidFill>
                  <a:srgbClr val="C00000"/>
                </a:solidFill>
              </a:rPr>
              <a:t>Conceptos Cristalográficos</a:t>
            </a:r>
            <a:r>
              <a:rPr lang="es-ES" dirty="0" smtClean="0"/>
              <a:t>. La presencia de simetría por traslación (las traslaciones reticulares) limita la naturaleza de la simetría rotacional y de las combinaciones de simetrías puntuales que pueden existir dentro del cristal. Así, solo existen siete formas generales de celda unidad, pero sin limites sobre las dimensiones de la celda.  La clasificación de los cristales según la simetría puntual de la red y la consecuente forma de celda da lugar a los siete </a:t>
            </a:r>
            <a:r>
              <a:rPr lang="es-ES" b="1" dirty="0" smtClean="0">
                <a:solidFill>
                  <a:srgbClr val="FF0000"/>
                </a:solidFill>
              </a:rPr>
              <a:t>sistemas cristalinos.</a:t>
            </a:r>
            <a:r>
              <a:rPr lang="es-ES" dirty="0" smtClean="0"/>
              <a:t> (1)  </a:t>
            </a:r>
            <a:endParaRPr lang="en-US" dirty="0"/>
          </a:p>
        </p:txBody>
      </p:sp>
      <p:pic>
        <p:nvPicPr>
          <p:cNvPr id="4098" name="Picture 2" descr="ucellnom"/>
          <p:cNvPicPr>
            <a:picLocks noChangeAspect="1" noChangeArrowheads="1"/>
          </p:cNvPicPr>
          <p:nvPr/>
        </p:nvPicPr>
        <p:blipFill>
          <a:blip r:embed="rId3" cstate="print"/>
          <a:srcRect/>
          <a:stretch>
            <a:fillRect/>
          </a:stretch>
        </p:blipFill>
        <p:spPr bwMode="auto">
          <a:xfrm>
            <a:off x="395536" y="1772816"/>
            <a:ext cx="2860675" cy="2640012"/>
          </a:xfrm>
          <a:prstGeom prst="rect">
            <a:avLst/>
          </a:prstGeom>
          <a:noFill/>
          <a:ln w="9525">
            <a:noFill/>
            <a:miter lim="800000"/>
            <a:headEnd/>
            <a:tailEnd/>
          </a:ln>
        </p:spPr>
      </p:pic>
      <p:sp>
        <p:nvSpPr>
          <p:cNvPr id="5" name="4 CuadroTexto"/>
          <p:cNvSpPr txBox="1"/>
          <p:nvPr/>
        </p:nvSpPr>
        <p:spPr>
          <a:xfrm>
            <a:off x="467544" y="4221088"/>
            <a:ext cx="2664296" cy="1200329"/>
          </a:xfrm>
          <a:prstGeom prst="rect">
            <a:avLst/>
          </a:prstGeom>
          <a:noFill/>
        </p:spPr>
        <p:txBody>
          <a:bodyPr wrap="square" rtlCol="0">
            <a:spAutoFit/>
          </a:bodyPr>
          <a:lstStyle/>
          <a:p>
            <a:r>
              <a:rPr lang="en-GB" dirty="0" err="1" smtClean="0"/>
              <a:t>Nomenclatura</a:t>
            </a:r>
            <a:r>
              <a:rPr lang="en-GB" dirty="0" smtClean="0"/>
              <a:t> de la </a:t>
            </a:r>
            <a:r>
              <a:rPr lang="en-GB" dirty="0" err="1" smtClean="0"/>
              <a:t>celda</a:t>
            </a:r>
            <a:r>
              <a:rPr lang="en-GB" dirty="0" smtClean="0"/>
              <a:t> </a:t>
            </a:r>
            <a:r>
              <a:rPr lang="en-GB" dirty="0" err="1" smtClean="0"/>
              <a:t>unidad</a:t>
            </a:r>
            <a:r>
              <a:rPr lang="en-GB" dirty="0" smtClean="0"/>
              <a:t>. De: </a:t>
            </a:r>
            <a:r>
              <a:rPr lang="en-GB" i="1" dirty="0" smtClean="0"/>
              <a:t>Crystalline Solids,</a:t>
            </a:r>
            <a:r>
              <a:rPr lang="en-GB" dirty="0" smtClean="0"/>
              <a:t> Duncan </a:t>
            </a:r>
            <a:r>
              <a:rPr lang="en-GB" dirty="0" err="1" smtClean="0"/>
              <a:t>McKie</a:t>
            </a:r>
            <a:r>
              <a:rPr lang="en-GB" dirty="0" smtClean="0"/>
              <a:t> </a:t>
            </a:r>
            <a:r>
              <a:rPr lang="en-GB" dirty="0"/>
              <a:t>y</a:t>
            </a:r>
            <a:r>
              <a:rPr lang="en-GB" dirty="0" smtClean="0"/>
              <a:t> Christine </a:t>
            </a:r>
            <a:r>
              <a:rPr lang="en-GB" dirty="0" err="1" smtClean="0"/>
              <a:t>McKie</a:t>
            </a:r>
            <a:r>
              <a:rPr lang="en-GB" dirty="0" smtClean="0"/>
              <a:t>.  </a:t>
            </a:r>
            <a:r>
              <a:rPr lang="es-ES" dirty="0" smtClean="0"/>
              <a:t>(Fig. 1.2.)</a:t>
            </a:r>
            <a:endParaRPr lang="en-US" dirty="0" smtClean="0"/>
          </a:p>
        </p:txBody>
      </p:sp>
      <p:sp>
        <p:nvSpPr>
          <p:cNvPr id="6" name="5 CuadroTexto"/>
          <p:cNvSpPr txBox="1"/>
          <p:nvPr/>
        </p:nvSpPr>
        <p:spPr>
          <a:xfrm>
            <a:off x="179512" y="5805264"/>
            <a:ext cx="8712968" cy="923330"/>
          </a:xfrm>
          <a:prstGeom prst="rect">
            <a:avLst/>
          </a:prstGeom>
          <a:noFill/>
        </p:spPr>
        <p:txBody>
          <a:bodyPr wrap="square" rtlCol="0">
            <a:spAutoFit/>
          </a:bodyPr>
          <a:lstStyle/>
          <a:p>
            <a:r>
              <a:rPr lang="en-GB" dirty="0" smtClean="0"/>
              <a:t>(1) </a:t>
            </a:r>
            <a:r>
              <a:rPr lang="en-GB" dirty="0" err="1" smtClean="0"/>
              <a:t>Existen</a:t>
            </a:r>
            <a:r>
              <a:rPr lang="en-GB" dirty="0" smtClean="0"/>
              <a:t> </a:t>
            </a:r>
            <a:r>
              <a:rPr lang="en-GB" dirty="0" err="1" smtClean="0"/>
              <a:t>clasificaciones</a:t>
            </a:r>
            <a:r>
              <a:rPr lang="en-GB" dirty="0" smtClean="0"/>
              <a:t> </a:t>
            </a:r>
            <a:r>
              <a:rPr lang="en-GB" dirty="0" err="1" smtClean="0"/>
              <a:t>alternativas</a:t>
            </a:r>
            <a:r>
              <a:rPr lang="en-GB" dirty="0" smtClean="0"/>
              <a:t> de </a:t>
            </a:r>
            <a:r>
              <a:rPr lang="en-GB" dirty="0" err="1" smtClean="0"/>
              <a:t>los</a:t>
            </a:r>
            <a:r>
              <a:rPr lang="en-GB" dirty="0" smtClean="0"/>
              <a:t> </a:t>
            </a:r>
            <a:r>
              <a:rPr lang="en-GB" dirty="0" err="1" smtClean="0"/>
              <a:t>sistemas</a:t>
            </a:r>
            <a:r>
              <a:rPr lang="en-GB" dirty="0" smtClean="0"/>
              <a:t> </a:t>
            </a:r>
            <a:r>
              <a:rPr lang="en-GB" dirty="0" err="1" smtClean="0"/>
              <a:t>cristalinos</a:t>
            </a:r>
            <a:r>
              <a:rPr lang="en-GB" dirty="0" smtClean="0"/>
              <a:t>. </a:t>
            </a:r>
            <a:r>
              <a:rPr lang="en-GB" dirty="0" err="1" smtClean="0"/>
              <a:t>Vease</a:t>
            </a:r>
            <a:r>
              <a:rPr lang="en-GB" dirty="0" smtClean="0"/>
              <a:t>, </a:t>
            </a:r>
            <a:r>
              <a:rPr lang="en-GB" dirty="0" err="1" smtClean="0"/>
              <a:t>por</a:t>
            </a:r>
            <a:r>
              <a:rPr lang="en-GB" dirty="0" smtClean="0"/>
              <a:t> </a:t>
            </a:r>
            <a:r>
              <a:rPr lang="en-GB" dirty="0" err="1" smtClean="0"/>
              <a:t>ejemplo</a:t>
            </a:r>
            <a:r>
              <a:rPr lang="en-GB" dirty="0" smtClean="0"/>
              <a:t>, </a:t>
            </a:r>
            <a:r>
              <a:rPr lang="en-GB" i="1" dirty="0" smtClean="0"/>
              <a:t>X-Ray Structure Determination,</a:t>
            </a:r>
            <a:r>
              <a:rPr lang="en-GB" dirty="0" smtClean="0"/>
              <a:t> G. H. Stout y L. H. Jensen. </a:t>
            </a:r>
            <a:r>
              <a:rPr lang="en-GB" dirty="0" err="1" smtClean="0"/>
              <a:t>Algunos</a:t>
            </a:r>
            <a:r>
              <a:rPr lang="en-GB" dirty="0" smtClean="0"/>
              <a:t> </a:t>
            </a:r>
            <a:r>
              <a:rPr lang="en-GB" dirty="0" err="1" smtClean="0"/>
              <a:t>autores</a:t>
            </a:r>
            <a:r>
              <a:rPr lang="en-GB" dirty="0" smtClean="0"/>
              <a:t> </a:t>
            </a:r>
            <a:r>
              <a:rPr lang="en-GB" dirty="0" err="1" smtClean="0"/>
              <a:t>definen</a:t>
            </a:r>
            <a:r>
              <a:rPr lang="en-GB" dirty="0" smtClean="0"/>
              <a:t> </a:t>
            </a:r>
            <a:r>
              <a:rPr lang="en-GB" dirty="0" err="1" smtClean="0"/>
              <a:t>seis</a:t>
            </a:r>
            <a:r>
              <a:rPr lang="en-GB" dirty="0" smtClean="0"/>
              <a:t> </a:t>
            </a:r>
            <a:r>
              <a:rPr lang="en-GB" dirty="0" err="1" smtClean="0"/>
              <a:t>sistemas</a:t>
            </a:r>
            <a:r>
              <a:rPr lang="en-GB" dirty="0" smtClean="0"/>
              <a:t> </a:t>
            </a:r>
            <a:r>
              <a:rPr lang="en-GB" dirty="0" err="1" smtClean="0"/>
              <a:t>cristalinos</a:t>
            </a:r>
            <a:r>
              <a:rPr lang="en-GB" dirty="0" smtClean="0"/>
              <a:t>, </a:t>
            </a:r>
            <a:r>
              <a:rPr lang="en-GB" dirty="0" err="1" smtClean="0"/>
              <a:t>otros</a:t>
            </a:r>
            <a:r>
              <a:rPr lang="en-GB" dirty="0" smtClean="0"/>
              <a:t> </a:t>
            </a:r>
            <a:r>
              <a:rPr lang="en-GB" dirty="0" err="1" smtClean="0"/>
              <a:t>siete</a:t>
            </a:r>
            <a:r>
              <a:rPr lang="en-GB" dirty="0" smtClean="0"/>
              <a:t>.</a:t>
            </a:r>
            <a:endParaRPr lang="en-US" dirty="0" smtClean="0"/>
          </a:p>
        </p:txBody>
      </p:sp>
      <p:pic>
        <p:nvPicPr>
          <p:cNvPr id="7" name="6 Imagen" descr="CrystSysMassa.jpg"/>
          <p:cNvPicPr>
            <a:picLocks noChangeAspect="1"/>
          </p:cNvPicPr>
          <p:nvPr/>
        </p:nvPicPr>
        <p:blipFill>
          <a:blip r:embed="rId4" cstate="print"/>
          <a:stretch>
            <a:fillRect/>
          </a:stretch>
        </p:blipFill>
        <p:spPr>
          <a:xfrm>
            <a:off x="3419872" y="2348880"/>
            <a:ext cx="4608512" cy="2594100"/>
          </a:xfrm>
          <a:prstGeom prst="rect">
            <a:avLst/>
          </a:prstGeom>
        </p:spPr>
      </p:pic>
      <p:sp>
        <p:nvSpPr>
          <p:cNvPr id="8" name="7 CuadroTexto"/>
          <p:cNvSpPr txBox="1"/>
          <p:nvPr/>
        </p:nvSpPr>
        <p:spPr>
          <a:xfrm>
            <a:off x="3419872" y="4797152"/>
            <a:ext cx="5040560" cy="646331"/>
          </a:xfrm>
          <a:prstGeom prst="rect">
            <a:avLst/>
          </a:prstGeom>
          <a:noFill/>
        </p:spPr>
        <p:txBody>
          <a:bodyPr wrap="square" rtlCol="0">
            <a:spAutoFit/>
          </a:bodyPr>
          <a:lstStyle/>
          <a:p>
            <a:r>
              <a:rPr lang="es-ES" i="1" dirty="0" err="1" smtClean="0"/>
              <a:t>Crystal</a:t>
            </a:r>
            <a:r>
              <a:rPr lang="es-ES" i="1" dirty="0" smtClean="0"/>
              <a:t> </a:t>
            </a:r>
            <a:r>
              <a:rPr lang="es-ES" i="1" dirty="0" err="1" smtClean="0"/>
              <a:t>Structure</a:t>
            </a:r>
            <a:r>
              <a:rPr lang="es-ES" i="1" dirty="0" smtClean="0"/>
              <a:t> </a:t>
            </a:r>
            <a:r>
              <a:rPr lang="es-ES" i="1" dirty="0" err="1" smtClean="0"/>
              <a:t>Determination</a:t>
            </a:r>
            <a:r>
              <a:rPr lang="es-ES" i="1" dirty="0" smtClean="0"/>
              <a:t>,</a:t>
            </a:r>
            <a:r>
              <a:rPr lang="es-ES" dirty="0" smtClean="0"/>
              <a:t> 2nd Ed. Werner </a:t>
            </a:r>
            <a:r>
              <a:rPr lang="es-ES" dirty="0" err="1" smtClean="0"/>
              <a:t>Massa</a:t>
            </a:r>
            <a:r>
              <a:rPr lang="es-ES" dirty="0" smtClean="0"/>
              <a:t>, </a:t>
            </a:r>
            <a:r>
              <a:rPr lang="es-ES" dirty="0" err="1" smtClean="0"/>
              <a:t>tr</a:t>
            </a:r>
            <a:r>
              <a:rPr lang="es-ES" dirty="0" smtClean="0"/>
              <a:t>. Robert O. </a:t>
            </a:r>
            <a:r>
              <a:rPr lang="es-ES" dirty="0" err="1" smtClean="0"/>
              <a:t>Gould</a:t>
            </a:r>
            <a:r>
              <a:rPr lang="es-ES" dirty="0" smtClean="0"/>
              <a:t>. </a:t>
            </a:r>
            <a:r>
              <a:rPr lang="es-ES" dirty="0" err="1" smtClean="0"/>
              <a:t>Springer</a:t>
            </a:r>
            <a:r>
              <a:rPr lang="es-ES" dirty="0" smtClean="0"/>
              <a:t>, 2004.</a:t>
            </a:r>
          </a:p>
        </p:txBody>
      </p:sp>
      <p:sp>
        <p:nvSpPr>
          <p:cNvPr id="3" name="CuadroTexto 2"/>
          <p:cNvSpPr txBox="1"/>
          <p:nvPr/>
        </p:nvSpPr>
        <p:spPr>
          <a:xfrm>
            <a:off x="3203848" y="1846565"/>
            <a:ext cx="5040560" cy="646331"/>
          </a:xfrm>
          <a:prstGeom prst="rect">
            <a:avLst/>
          </a:prstGeom>
          <a:noFill/>
        </p:spPr>
        <p:txBody>
          <a:bodyPr wrap="square" rtlCol="0">
            <a:spAutoFit/>
          </a:bodyPr>
          <a:lstStyle/>
          <a:p>
            <a:pPr algn="ctr"/>
            <a:r>
              <a:rPr lang="es-ES" dirty="0" smtClean="0">
                <a:solidFill>
                  <a:srgbClr val="C00000"/>
                </a:solidFill>
              </a:rPr>
              <a:t>Traducción: triclínico, monoclínico, ortorrómbico,</a:t>
            </a:r>
          </a:p>
          <a:p>
            <a:pPr algn="ctr"/>
            <a:r>
              <a:rPr lang="es-ES" dirty="0" smtClean="0">
                <a:solidFill>
                  <a:srgbClr val="C00000"/>
                </a:solidFill>
              </a:rPr>
              <a:t>Tetragonal, trigonal, hexagonal, cúbico.</a:t>
            </a:r>
            <a:endParaRPr lang="es-ES" dirty="0">
              <a:solidFill>
                <a:srgbClr val="C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097" name="Picture 1" descr="BNpgs"/>
          <p:cNvPicPr>
            <a:picLocks noChangeAspect="1" noChangeArrowheads="1"/>
          </p:cNvPicPr>
          <p:nvPr/>
        </p:nvPicPr>
        <p:blipFill>
          <a:blip r:embed="rId3" cstate="print"/>
          <a:srcRect/>
          <a:stretch>
            <a:fillRect/>
          </a:stretch>
        </p:blipFill>
        <p:spPr bwMode="auto">
          <a:xfrm>
            <a:off x="35496" y="285675"/>
            <a:ext cx="9001000" cy="6311677"/>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77975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652" y="0"/>
            <a:ext cx="8448696" cy="6858000"/>
          </a:xfrm>
          <a:prstGeom prst="rect">
            <a:avLst/>
          </a:prstGeom>
        </p:spPr>
      </p:pic>
    </p:spTree>
    <p:extLst>
      <p:ext uri="{BB962C8B-B14F-4D97-AF65-F5344CB8AC3E}">
        <p14:creationId xmlns:p14="http://schemas.microsoft.com/office/powerpoint/2010/main" val="23182580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11560" y="1124744"/>
            <a:ext cx="8064896" cy="461665"/>
          </a:xfrm>
          <a:prstGeom prst="rect">
            <a:avLst/>
          </a:prstGeom>
          <a:noFill/>
        </p:spPr>
        <p:txBody>
          <a:bodyPr wrap="square" rtlCol="0">
            <a:spAutoFit/>
          </a:bodyPr>
          <a:lstStyle/>
          <a:p>
            <a:r>
              <a:rPr lang="es-ES" sz="2400" dirty="0" smtClean="0"/>
              <a:t>Radiación característica de Mo, </a:t>
            </a:r>
            <a:r>
              <a:rPr lang="es-ES" sz="2400" dirty="0" err="1" smtClean="0"/>
              <a:t>MoK</a:t>
            </a:r>
            <a:r>
              <a:rPr lang="es-ES" sz="2400" dirty="0" err="1" smtClean="0">
                <a:latin typeface="Symbol" panose="05050102010706020507" pitchFamily="18" charset="2"/>
              </a:rPr>
              <a:t>a</a:t>
            </a:r>
            <a:r>
              <a:rPr lang="es-ES" sz="2400" dirty="0" smtClean="0"/>
              <a:t>, </a:t>
            </a:r>
            <a:r>
              <a:rPr lang="es-ES" sz="2400" dirty="0" smtClean="0">
                <a:latin typeface="Symbol" panose="05050102010706020507" pitchFamily="18" charset="2"/>
              </a:rPr>
              <a:t>l</a:t>
            </a:r>
            <a:r>
              <a:rPr lang="es-ES" sz="2400" dirty="0" smtClean="0"/>
              <a:t>(media) = 0.71073 Å</a:t>
            </a:r>
            <a:endParaRPr lang="es-ES" sz="2400"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2242963"/>
            <a:ext cx="3770686" cy="3418285"/>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096" y="2146822"/>
            <a:ext cx="2636515" cy="3298402"/>
          </a:xfrm>
          <a:prstGeom prst="rect">
            <a:avLst/>
          </a:prstGeom>
        </p:spPr>
      </p:pic>
    </p:spTree>
    <p:extLst>
      <p:ext uri="{BB962C8B-B14F-4D97-AF65-F5344CB8AC3E}">
        <p14:creationId xmlns:p14="http://schemas.microsoft.com/office/powerpoint/2010/main" val="249325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251520" y="260648"/>
            <a:ext cx="8496944" cy="369332"/>
          </a:xfrm>
          <a:prstGeom prst="rect">
            <a:avLst/>
          </a:prstGeom>
          <a:noFill/>
        </p:spPr>
        <p:txBody>
          <a:bodyPr wrap="square" rtlCol="0">
            <a:spAutoFit/>
          </a:bodyPr>
          <a:lstStyle/>
          <a:p>
            <a:pPr algn="ctr"/>
            <a:r>
              <a:rPr lang="es-ES" dirty="0" smtClean="0">
                <a:solidFill>
                  <a:srgbClr val="C00000"/>
                </a:solidFill>
              </a:rPr>
              <a:t>Elementos claves de la estrategia de la toma de datos</a:t>
            </a:r>
          </a:p>
        </p:txBody>
      </p:sp>
      <p:sp>
        <p:nvSpPr>
          <p:cNvPr id="4" name="CuadroTexto 3"/>
          <p:cNvSpPr txBox="1"/>
          <p:nvPr/>
        </p:nvSpPr>
        <p:spPr>
          <a:xfrm>
            <a:off x="251520" y="980728"/>
            <a:ext cx="2016224" cy="5355312"/>
          </a:xfrm>
          <a:prstGeom prst="rect">
            <a:avLst/>
          </a:prstGeom>
          <a:noFill/>
        </p:spPr>
        <p:txBody>
          <a:bodyPr wrap="square" rtlCol="0">
            <a:spAutoFit/>
          </a:bodyPr>
          <a:lstStyle/>
          <a:p>
            <a:pPr marL="285750" indent="-285750">
              <a:buFont typeface="Arial" panose="020B0604020202020204" pitchFamily="34" charset="0"/>
              <a:buChar char="•"/>
            </a:pPr>
            <a:r>
              <a:rPr lang="es-ES" dirty="0" smtClean="0">
                <a:solidFill>
                  <a:srgbClr val="C00000"/>
                </a:solidFill>
              </a:rPr>
              <a:t>Resolución</a:t>
            </a:r>
          </a:p>
          <a:p>
            <a:pPr marL="285750" indent="-285750">
              <a:buFont typeface="Arial" panose="020B0604020202020204" pitchFamily="34" charset="0"/>
              <a:buChar char="•"/>
            </a:pPr>
            <a:endParaRPr lang="es-ES" dirty="0">
              <a:solidFill>
                <a:srgbClr val="C00000"/>
              </a:solidFill>
            </a:endParaRPr>
          </a:p>
          <a:p>
            <a:pPr marL="285750" indent="-285750">
              <a:buFont typeface="Arial" panose="020B0604020202020204" pitchFamily="34" charset="0"/>
              <a:buChar char="•"/>
            </a:pPr>
            <a:endParaRPr lang="es-ES" dirty="0" smtClean="0">
              <a:solidFill>
                <a:srgbClr val="C00000"/>
              </a:solidFill>
            </a:endParaRPr>
          </a:p>
          <a:p>
            <a:pPr marL="285750" indent="-285750">
              <a:buFont typeface="Arial" panose="020B0604020202020204" pitchFamily="34" charset="0"/>
              <a:buChar char="•"/>
            </a:pPr>
            <a:endParaRPr lang="es-ES" dirty="0">
              <a:solidFill>
                <a:srgbClr val="C00000"/>
              </a:solidFill>
            </a:endParaRPr>
          </a:p>
          <a:p>
            <a:endParaRPr lang="es-ES" dirty="0" smtClean="0">
              <a:solidFill>
                <a:srgbClr val="C00000"/>
              </a:solidFill>
            </a:endParaRPr>
          </a:p>
          <a:p>
            <a:endParaRPr lang="es-ES" dirty="0">
              <a:solidFill>
                <a:srgbClr val="C00000"/>
              </a:solidFill>
            </a:endParaRPr>
          </a:p>
          <a:p>
            <a:endParaRPr lang="es-ES" dirty="0">
              <a:solidFill>
                <a:srgbClr val="C00000"/>
              </a:solidFill>
            </a:endParaRPr>
          </a:p>
          <a:p>
            <a:pPr marL="285750" indent="-285750">
              <a:buFont typeface="Arial" panose="020B0604020202020204" pitchFamily="34" charset="0"/>
              <a:buChar char="•"/>
            </a:pPr>
            <a:r>
              <a:rPr lang="es-ES" dirty="0" smtClean="0">
                <a:solidFill>
                  <a:srgbClr val="C00000"/>
                </a:solidFill>
              </a:rPr>
              <a:t>Simetría</a:t>
            </a:r>
          </a:p>
          <a:p>
            <a:pPr marL="285750" indent="-285750">
              <a:buFont typeface="Arial" panose="020B0604020202020204" pitchFamily="34" charset="0"/>
              <a:buChar char="•"/>
            </a:pPr>
            <a:endParaRPr lang="es-ES" dirty="0">
              <a:solidFill>
                <a:srgbClr val="C00000"/>
              </a:solidFill>
            </a:endParaRPr>
          </a:p>
          <a:p>
            <a:pPr marL="285750" indent="-285750">
              <a:buFont typeface="Arial" panose="020B0604020202020204" pitchFamily="34" charset="0"/>
              <a:buChar char="•"/>
            </a:pPr>
            <a:endParaRPr lang="es-ES" dirty="0" smtClean="0">
              <a:solidFill>
                <a:srgbClr val="C00000"/>
              </a:solidFill>
            </a:endParaRPr>
          </a:p>
          <a:p>
            <a:pPr marL="285750" indent="-285750">
              <a:buFont typeface="Arial" panose="020B0604020202020204" pitchFamily="34" charset="0"/>
              <a:buChar char="•"/>
            </a:pPr>
            <a:endParaRPr lang="es-ES" dirty="0">
              <a:solidFill>
                <a:srgbClr val="C00000"/>
              </a:solidFill>
            </a:endParaRPr>
          </a:p>
          <a:p>
            <a:pPr marL="285750" indent="-285750">
              <a:buFont typeface="Arial" panose="020B0604020202020204" pitchFamily="34" charset="0"/>
              <a:buChar char="•"/>
            </a:pPr>
            <a:endParaRPr lang="es-ES" dirty="0" smtClean="0">
              <a:solidFill>
                <a:srgbClr val="C00000"/>
              </a:solidFill>
            </a:endParaRPr>
          </a:p>
          <a:p>
            <a:pPr marL="285750" indent="-285750">
              <a:buFont typeface="Arial" panose="020B0604020202020204" pitchFamily="34" charset="0"/>
              <a:buChar char="•"/>
            </a:pPr>
            <a:endParaRPr lang="es-ES" dirty="0">
              <a:solidFill>
                <a:srgbClr val="C00000"/>
              </a:solidFill>
            </a:endParaRPr>
          </a:p>
          <a:p>
            <a:pPr marL="285750" indent="-285750">
              <a:buFont typeface="Arial" panose="020B0604020202020204" pitchFamily="34" charset="0"/>
              <a:buChar char="•"/>
            </a:pPr>
            <a:endParaRPr lang="es-ES" dirty="0" smtClean="0">
              <a:solidFill>
                <a:srgbClr val="C00000"/>
              </a:solidFill>
            </a:endParaRPr>
          </a:p>
          <a:p>
            <a:pPr marL="285750" indent="-285750">
              <a:buFont typeface="Arial" panose="020B0604020202020204" pitchFamily="34" charset="0"/>
              <a:buChar char="•"/>
            </a:pPr>
            <a:endParaRPr lang="es-ES" dirty="0">
              <a:solidFill>
                <a:srgbClr val="C00000"/>
              </a:solidFill>
            </a:endParaRPr>
          </a:p>
          <a:p>
            <a:pPr marL="285750" indent="-285750">
              <a:buFont typeface="Arial" panose="020B0604020202020204" pitchFamily="34" charset="0"/>
              <a:buChar char="•"/>
            </a:pPr>
            <a:r>
              <a:rPr lang="es-ES" dirty="0" smtClean="0">
                <a:solidFill>
                  <a:srgbClr val="C00000"/>
                </a:solidFill>
              </a:rPr>
              <a:t>Redundancia</a:t>
            </a:r>
          </a:p>
          <a:p>
            <a:pPr marL="285750" indent="-285750">
              <a:buFont typeface="Arial" panose="020B0604020202020204" pitchFamily="34" charset="0"/>
              <a:buChar char="•"/>
            </a:pPr>
            <a:endParaRPr lang="es-ES" dirty="0">
              <a:solidFill>
                <a:srgbClr val="C00000"/>
              </a:solidFill>
            </a:endParaRPr>
          </a:p>
          <a:p>
            <a:pPr marL="285750" indent="-285750">
              <a:buFont typeface="Arial" panose="020B0604020202020204" pitchFamily="34" charset="0"/>
              <a:buChar char="•"/>
            </a:pPr>
            <a:endParaRPr lang="es-ES" dirty="0">
              <a:solidFill>
                <a:srgbClr val="C00000"/>
              </a:solidFill>
            </a:endParaRPr>
          </a:p>
          <a:p>
            <a:pPr marL="285750" indent="-285750">
              <a:buFont typeface="Arial" panose="020B0604020202020204" pitchFamily="34" charset="0"/>
              <a:buChar char="•"/>
            </a:pPr>
            <a:r>
              <a:rPr lang="en-US" dirty="0">
                <a:solidFill>
                  <a:srgbClr val="C00000"/>
                </a:solidFill>
              </a:rPr>
              <a:t>&lt;</a:t>
            </a:r>
            <a:r>
              <a:rPr lang="en-US" i="1" dirty="0">
                <a:solidFill>
                  <a:srgbClr val="C00000"/>
                </a:solidFill>
              </a:rPr>
              <a:t>I/</a:t>
            </a:r>
            <a:r>
              <a:rPr lang="en-US" i="1" dirty="0">
                <a:solidFill>
                  <a:srgbClr val="C00000"/>
                </a:solidFill>
                <a:latin typeface="Symbol" panose="05050102010706020507" pitchFamily="18" charset="2"/>
              </a:rPr>
              <a:t>s</a:t>
            </a:r>
            <a:r>
              <a:rPr lang="en-US" i="1" dirty="0">
                <a:solidFill>
                  <a:srgbClr val="C00000"/>
                </a:solidFill>
              </a:rPr>
              <a:t>(I)</a:t>
            </a:r>
            <a:r>
              <a:rPr lang="en-US" dirty="0">
                <a:solidFill>
                  <a:srgbClr val="C00000"/>
                </a:solidFill>
              </a:rPr>
              <a:t>&gt; </a:t>
            </a:r>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3167" y="764704"/>
            <a:ext cx="6990793" cy="1944216"/>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441" y="3356992"/>
            <a:ext cx="1917452" cy="1554691"/>
          </a:xfrm>
          <a:prstGeom prst="rect">
            <a:avLst/>
          </a:prstGeom>
        </p:spPr>
      </p:pic>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3848" y="3345391"/>
            <a:ext cx="2428360" cy="1566292"/>
          </a:xfrm>
          <a:prstGeom prst="rect">
            <a:avLst/>
          </a:prstGeom>
        </p:spPr>
      </p:pic>
      <p:pic>
        <p:nvPicPr>
          <p:cNvPr id="8" name="Imagen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84168" y="3322661"/>
            <a:ext cx="2321942" cy="1589021"/>
          </a:xfrm>
          <a:prstGeom prst="rect">
            <a:avLst/>
          </a:prstGeom>
        </p:spPr>
      </p:pic>
      <p:sp>
        <p:nvSpPr>
          <p:cNvPr id="9" name="CuadroTexto 8"/>
          <p:cNvSpPr txBox="1"/>
          <p:nvPr/>
        </p:nvSpPr>
        <p:spPr>
          <a:xfrm>
            <a:off x="2123728" y="5096201"/>
            <a:ext cx="5616624" cy="646331"/>
          </a:xfrm>
          <a:prstGeom prst="rect">
            <a:avLst/>
          </a:prstGeom>
          <a:noFill/>
        </p:spPr>
        <p:txBody>
          <a:bodyPr wrap="square" rtlCol="0">
            <a:spAutoFit/>
          </a:bodyPr>
          <a:lstStyle/>
          <a:p>
            <a:r>
              <a:rPr lang="es-ES" dirty="0" smtClean="0">
                <a:solidFill>
                  <a:srgbClr val="C00000"/>
                </a:solidFill>
              </a:rPr>
              <a:t>Importante para las correcciones de absorción y otros errores sistemáticos en los datos.</a:t>
            </a:r>
            <a:endParaRPr lang="es-ES" dirty="0">
              <a:solidFill>
                <a:srgbClr val="C00000"/>
              </a:solidFill>
            </a:endParaRPr>
          </a:p>
        </p:txBody>
      </p:sp>
      <p:sp>
        <p:nvSpPr>
          <p:cNvPr id="10" name="CuadroTexto 9"/>
          <p:cNvSpPr txBox="1"/>
          <p:nvPr/>
        </p:nvSpPr>
        <p:spPr>
          <a:xfrm>
            <a:off x="2071632" y="5949280"/>
            <a:ext cx="3076432" cy="369332"/>
          </a:xfrm>
          <a:prstGeom prst="rect">
            <a:avLst/>
          </a:prstGeom>
          <a:noFill/>
        </p:spPr>
        <p:txBody>
          <a:bodyPr wrap="square" rtlCol="0">
            <a:spAutoFit/>
          </a:bodyPr>
          <a:lstStyle/>
          <a:p>
            <a:r>
              <a:rPr lang="es-ES" dirty="0" smtClean="0">
                <a:solidFill>
                  <a:srgbClr val="C00000"/>
                </a:solidFill>
              </a:rPr>
              <a:t>“Relación señal a ruido.”</a:t>
            </a:r>
            <a:endParaRPr lang="es-ES" dirty="0">
              <a:solidFill>
                <a:srgbClr val="C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mol_iso_1.png"/>
          <p:cNvPicPr>
            <a:picLocks noChangeAspect="1"/>
          </p:cNvPicPr>
          <p:nvPr/>
        </p:nvPicPr>
        <p:blipFill>
          <a:blip r:embed="rId3" cstate="print"/>
          <a:stretch>
            <a:fillRect/>
          </a:stretch>
        </p:blipFill>
        <p:spPr>
          <a:xfrm>
            <a:off x="0" y="0"/>
            <a:ext cx="9144000" cy="6858000"/>
          </a:xfrm>
          <a:prstGeom prst="rect">
            <a:avLst/>
          </a:prstGeom>
        </p:spPr>
      </p:pic>
      <p:sp>
        <p:nvSpPr>
          <p:cNvPr id="3" name="2 CuadroTexto"/>
          <p:cNvSpPr txBox="1"/>
          <p:nvPr/>
        </p:nvSpPr>
        <p:spPr>
          <a:xfrm>
            <a:off x="251520" y="260648"/>
            <a:ext cx="8496944" cy="646331"/>
          </a:xfrm>
          <a:prstGeom prst="rect">
            <a:avLst/>
          </a:prstGeom>
          <a:noFill/>
        </p:spPr>
        <p:txBody>
          <a:bodyPr wrap="square" rtlCol="0">
            <a:spAutoFit/>
          </a:bodyPr>
          <a:lstStyle/>
          <a:p>
            <a:pPr algn="ctr"/>
            <a:r>
              <a:rPr lang="es-ES" dirty="0" smtClean="0">
                <a:solidFill>
                  <a:srgbClr val="C00000"/>
                </a:solidFill>
              </a:rPr>
              <a:t>Información estructural derivada de un análisis por difracción en </a:t>
            </a:r>
            <a:r>
              <a:rPr lang="es-ES" dirty="0" err="1" smtClean="0">
                <a:solidFill>
                  <a:srgbClr val="C00000"/>
                </a:solidFill>
              </a:rPr>
              <a:t>monocristal</a:t>
            </a:r>
            <a:r>
              <a:rPr lang="es-ES" dirty="0" smtClean="0">
                <a:solidFill>
                  <a:srgbClr val="C00000"/>
                </a:solidFill>
              </a:rPr>
              <a:t> – </a:t>
            </a:r>
          </a:p>
          <a:p>
            <a:pPr algn="ctr"/>
            <a:r>
              <a:rPr lang="es-ES" dirty="0" smtClean="0">
                <a:solidFill>
                  <a:srgbClr val="C00000"/>
                </a:solidFill>
              </a:rPr>
              <a:t>forma molecular</a:t>
            </a:r>
            <a:endParaRPr lang="en-US" dirty="0">
              <a:solidFill>
                <a:srgbClr val="C00000"/>
              </a:solidFill>
            </a:endParaRPr>
          </a:p>
        </p:txBody>
      </p:sp>
    </p:spTree>
    <p:extLst>
      <p:ext uri="{BB962C8B-B14F-4D97-AF65-F5344CB8AC3E}">
        <p14:creationId xmlns:p14="http://schemas.microsoft.com/office/powerpoint/2010/main" val="39057504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estr123_xl-1_Picture 2.png"/>
          <p:cNvPicPr>
            <a:picLocks noChangeAspect="1"/>
          </p:cNvPicPr>
          <p:nvPr/>
        </p:nvPicPr>
        <p:blipFill>
          <a:blip r:embed="rId3" cstate="print"/>
          <a:stretch>
            <a:fillRect/>
          </a:stretch>
        </p:blipFill>
        <p:spPr>
          <a:xfrm>
            <a:off x="35496" y="0"/>
            <a:ext cx="9144000" cy="6856901"/>
          </a:xfrm>
          <a:prstGeom prst="rect">
            <a:avLst/>
          </a:prstGeom>
        </p:spPr>
      </p:pic>
      <p:sp>
        <p:nvSpPr>
          <p:cNvPr id="3" name="2 CuadroTexto"/>
          <p:cNvSpPr txBox="1"/>
          <p:nvPr/>
        </p:nvSpPr>
        <p:spPr>
          <a:xfrm>
            <a:off x="251520" y="406405"/>
            <a:ext cx="8496944" cy="646331"/>
          </a:xfrm>
          <a:prstGeom prst="rect">
            <a:avLst/>
          </a:prstGeom>
          <a:noFill/>
        </p:spPr>
        <p:txBody>
          <a:bodyPr wrap="square" rtlCol="0">
            <a:spAutoFit/>
          </a:bodyPr>
          <a:lstStyle/>
          <a:p>
            <a:pPr algn="ctr"/>
            <a:r>
              <a:rPr lang="es-ES" dirty="0" smtClean="0">
                <a:solidFill>
                  <a:srgbClr val="C00000"/>
                </a:solidFill>
              </a:rPr>
              <a:t>Información </a:t>
            </a:r>
            <a:r>
              <a:rPr lang="es-ES" dirty="0">
                <a:solidFill>
                  <a:srgbClr val="C00000"/>
                </a:solidFill>
              </a:rPr>
              <a:t>estructural derivada de un análisis por difracción en </a:t>
            </a:r>
            <a:r>
              <a:rPr lang="es-ES" dirty="0" err="1" smtClean="0">
                <a:solidFill>
                  <a:srgbClr val="C00000"/>
                </a:solidFill>
              </a:rPr>
              <a:t>monocristal</a:t>
            </a:r>
            <a:r>
              <a:rPr lang="es-ES" dirty="0" smtClean="0">
                <a:solidFill>
                  <a:srgbClr val="C00000"/>
                </a:solidFill>
              </a:rPr>
              <a:t> –</a:t>
            </a:r>
          </a:p>
          <a:p>
            <a:pPr algn="ctr"/>
            <a:r>
              <a:rPr lang="es-ES" dirty="0">
                <a:solidFill>
                  <a:srgbClr val="C00000"/>
                </a:solidFill>
              </a:rPr>
              <a:t>f</a:t>
            </a:r>
            <a:r>
              <a:rPr lang="es-ES" dirty="0" smtClean="0">
                <a:solidFill>
                  <a:srgbClr val="C00000"/>
                </a:solidFill>
              </a:rPr>
              <a:t>orma molecular, elipsoides de desplazamiento</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estr123_xl-1_Picture 2-1.png"/>
          <p:cNvPicPr>
            <a:picLocks noChangeAspect="1"/>
          </p:cNvPicPr>
          <p:nvPr/>
        </p:nvPicPr>
        <p:blipFill>
          <a:blip r:embed="rId3" cstate="print"/>
          <a:stretch>
            <a:fillRect/>
          </a:stretch>
        </p:blipFill>
        <p:spPr>
          <a:xfrm>
            <a:off x="0" y="549"/>
            <a:ext cx="9144000" cy="6856901"/>
          </a:xfrm>
          <a:prstGeom prst="rect">
            <a:avLst/>
          </a:prstGeom>
        </p:spPr>
      </p:pic>
      <p:sp>
        <p:nvSpPr>
          <p:cNvPr id="3" name="2 CuadroTexto"/>
          <p:cNvSpPr txBox="1"/>
          <p:nvPr/>
        </p:nvSpPr>
        <p:spPr>
          <a:xfrm>
            <a:off x="251520" y="260648"/>
            <a:ext cx="8496944" cy="646331"/>
          </a:xfrm>
          <a:prstGeom prst="rect">
            <a:avLst/>
          </a:prstGeom>
          <a:noFill/>
        </p:spPr>
        <p:txBody>
          <a:bodyPr wrap="square" rtlCol="0">
            <a:spAutoFit/>
          </a:bodyPr>
          <a:lstStyle/>
          <a:p>
            <a:pPr algn="ctr"/>
            <a:r>
              <a:rPr lang="es-ES" dirty="0" smtClean="0">
                <a:solidFill>
                  <a:srgbClr val="C00000"/>
                </a:solidFill>
              </a:rPr>
              <a:t>Información </a:t>
            </a:r>
            <a:r>
              <a:rPr lang="es-ES" dirty="0">
                <a:solidFill>
                  <a:srgbClr val="C00000"/>
                </a:solidFill>
              </a:rPr>
              <a:t>estructural derivada de un análisis por difracción en </a:t>
            </a:r>
            <a:r>
              <a:rPr lang="es-ES" dirty="0" err="1">
                <a:solidFill>
                  <a:srgbClr val="C00000"/>
                </a:solidFill>
              </a:rPr>
              <a:t>monocristal</a:t>
            </a:r>
            <a:r>
              <a:rPr lang="es-ES" dirty="0">
                <a:solidFill>
                  <a:srgbClr val="C00000"/>
                </a:solidFill>
              </a:rPr>
              <a:t> –</a:t>
            </a:r>
          </a:p>
          <a:p>
            <a:pPr algn="ctr"/>
            <a:r>
              <a:rPr lang="es-ES" dirty="0" smtClean="0">
                <a:solidFill>
                  <a:srgbClr val="C00000"/>
                </a:solidFill>
              </a:rPr>
              <a:t>forma </a:t>
            </a:r>
            <a:r>
              <a:rPr lang="es-ES" dirty="0">
                <a:solidFill>
                  <a:srgbClr val="C00000"/>
                </a:solidFill>
              </a:rPr>
              <a:t>molecular, elipsoides de </a:t>
            </a:r>
            <a:r>
              <a:rPr lang="es-ES" dirty="0" smtClean="0">
                <a:solidFill>
                  <a:srgbClr val="C00000"/>
                </a:solidFill>
              </a:rPr>
              <a:t>desplazamiento, elementos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pechZavaFig2_21.gif"/>
          <p:cNvPicPr>
            <a:picLocks noChangeAspect="1"/>
          </p:cNvPicPr>
          <p:nvPr/>
        </p:nvPicPr>
        <p:blipFill>
          <a:blip r:embed="rId2" cstate="print"/>
          <a:stretch>
            <a:fillRect/>
          </a:stretch>
        </p:blipFill>
        <p:spPr>
          <a:xfrm>
            <a:off x="645008" y="1988840"/>
            <a:ext cx="7461288" cy="2736304"/>
          </a:xfrm>
          <a:prstGeom prst="rect">
            <a:avLst/>
          </a:prstGeom>
        </p:spPr>
      </p:pic>
      <p:sp>
        <p:nvSpPr>
          <p:cNvPr id="3" name="2 CuadroTexto"/>
          <p:cNvSpPr txBox="1"/>
          <p:nvPr/>
        </p:nvSpPr>
        <p:spPr>
          <a:xfrm>
            <a:off x="611560" y="404664"/>
            <a:ext cx="7992888" cy="461665"/>
          </a:xfrm>
          <a:prstGeom prst="rect">
            <a:avLst/>
          </a:prstGeom>
          <a:solidFill>
            <a:srgbClr val="F9FEB8"/>
          </a:solidFill>
          <a:ln w="38100">
            <a:solidFill>
              <a:schemeClr val="accent2">
                <a:lumMod val="20000"/>
                <a:lumOff val="80000"/>
              </a:schemeClr>
            </a:solidFill>
          </a:ln>
        </p:spPr>
        <p:txBody>
          <a:bodyPr wrap="square" rtlCol="0">
            <a:spAutoFit/>
          </a:bodyPr>
          <a:lstStyle/>
          <a:p>
            <a:pPr algn="ctr"/>
            <a:r>
              <a:rPr lang="es-ES" sz="2400" dirty="0" smtClean="0"/>
              <a:t>interferencia de ondas</a:t>
            </a:r>
            <a:endParaRPr lang="en-US" sz="2400" dirty="0"/>
          </a:p>
        </p:txBody>
      </p:sp>
      <p:sp>
        <p:nvSpPr>
          <p:cNvPr id="4" name="3 CuadroTexto"/>
          <p:cNvSpPr txBox="1"/>
          <p:nvPr/>
        </p:nvSpPr>
        <p:spPr>
          <a:xfrm>
            <a:off x="209550" y="6019800"/>
            <a:ext cx="8763000" cy="707886"/>
          </a:xfrm>
          <a:prstGeom prst="rect">
            <a:avLst/>
          </a:prstGeom>
          <a:noFill/>
        </p:spPr>
        <p:txBody>
          <a:bodyPr wrap="square" rtlCol="0">
            <a:spAutoFit/>
          </a:bodyPr>
          <a:lstStyle/>
          <a:p>
            <a:pPr algn="l"/>
            <a:r>
              <a:rPr lang="es-ES" sz="2000" dirty="0" smtClean="0">
                <a:latin typeface="+mn-lt"/>
              </a:rPr>
              <a:t>V. K. </a:t>
            </a:r>
            <a:r>
              <a:rPr lang="es-ES" sz="2000" dirty="0" err="1" smtClean="0">
                <a:latin typeface="+mn-lt"/>
              </a:rPr>
              <a:t>Pecharsky</a:t>
            </a:r>
            <a:r>
              <a:rPr lang="es-ES" sz="2000" dirty="0" smtClean="0">
                <a:latin typeface="+mn-lt"/>
              </a:rPr>
              <a:t> &amp; P. Y. </a:t>
            </a:r>
            <a:r>
              <a:rPr lang="es-ES" sz="2000" dirty="0" err="1" smtClean="0">
                <a:latin typeface="+mn-lt"/>
              </a:rPr>
              <a:t>Zavalij</a:t>
            </a:r>
            <a:r>
              <a:rPr lang="es-ES" sz="2000" dirty="0" smtClean="0">
                <a:latin typeface="+mn-lt"/>
              </a:rPr>
              <a:t>, Fundamentals of </a:t>
            </a:r>
            <a:r>
              <a:rPr lang="es-ES" sz="2000" dirty="0" err="1" smtClean="0">
                <a:latin typeface="+mn-lt"/>
              </a:rPr>
              <a:t>Powder</a:t>
            </a:r>
            <a:r>
              <a:rPr lang="es-ES" sz="2000" dirty="0" smtClean="0">
                <a:latin typeface="+mn-lt"/>
              </a:rPr>
              <a:t> </a:t>
            </a:r>
            <a:r>
              <a:rPr lang="es-ES" sz="2000" dirty="0" err="1" smtClean="0">
                <a:latin typeface="+mn-lt"/>
              </a:rPr>
              <a:t>Diffraction</a:t>
            </a:r>
            <a:r>
              <a:rPr lang="es-ES" sz="2000" dirty="0" smtClean="0">
                <a:latin typeface="+mn-lt"/>
              </a:rPr>
              <a:t> and </a:t>
            </a:r>
            <a:r>
              <a:rPr lang="es-ES" sz="2000" dirty="0" err="1" smtClean="0">
                <a:latin typeface="+mn-lt"/>
              </a:rPr>
              <a:t>Structural</a:t>
            </a:r>
            <a:r>
              <a:rPr lang="es-ES" sz="2000" dirty="0" smtClean="0">
                <a:latin typeface="+mn-lt"/>
              </a:rPr>
              <a:t> </a:t>
            </a:r>
            <a:r>
              <a:rPr lang="es-ES" sz="2000" dirty="0" err="1" smtClean="0">
                <a:latin typeface="+mn-lt"/>
              </a:rPr>
              <a:t>Characterization</a:t>
            </a:r>
            <a:r>
              <a:rPr lang="es-ES" sz="2000" dirty="0" smtClean="0">
                <a:latin typeface="+mn-lt"/>
              </a:rPr>
              <a:t> of </a:t>
            </a:r>
            <a:r>
              <a:rPr lang="es-ES" sz="2000" dirty="0" err="1" smtClean="0">
                <a:latin typeface="+mn-lt"/>
              </a:rPr>
              <a:t>Materials</a:t>
            </a:r>
            <a:r>
              <a:rPr lang="es-ES" sz="2000" dirty="0" smtClean="0">
                <a:latin typeface="+mn-lt"/>
              </a:rPr>
              <a:t>, </a:t>
            </a:r>
            <a:r>
              <a:rPr lang="es-ES" sz="2000" dirty="0" err="1" smtClean="0">
                <a:latin typeface="+mn-lt"/>
              </a:rPr>
              <a:t>Springer</a:t>
            </a:r>
            <a:r>
              <a:rPr lang="es-ES" sz="2000" dirty="0" smtClean="0">
                <a:latin typeface="+mn-lt"/>
              </a:rPr>
              <a:t>, 2005.</a:t>
            </a:r>
            <a:endParaRPr lang="en-US" sz="2000" dirty="0">
              <a:latin typeface="+mn-lt"/>
            </a:endParaRPr>
          </a:p>
        </p:txBody>
      </p:sp>
    </p:spTree>
    <p:extLst>
      <p:ext uri="{BB962C8B-B14F-4D97-AF65-F5344CB8AC3E}">
        <p14:creationId xmlns:p14="http://schemas.microsoft.com/office/powerpoint/2010/main" val="34952581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1916832"/>
            <a:ext cx="6096000" cy="4572000"/>
          </a:xfrm>
          <a:prstGeom prst="rect">
            <a:avLst/>
          </a:prstGeom>
        </p:spPr>
      </p:pic>
      <p:sp>
        <p:nvSpPr>
          <p:cNvPr id="3" name="CuadroTexto 2"/>
          <p:cNvSpPr txBox="1"/>
          <p:nvPr/>
        </p:nvSpPr>
        <p:spPr>
          <a:xfrm>
            <a:off x="539552" y="489446"/>
            <a:ext cx="8064896" cy="923330"/>
          </a:xfrm>
          <a:prstGeom prst="rect">
            <a:avLst/>
          </a:prstGeom>
          <a:noFill/>
        </p:spPr>
        <p:txBody>
          <a:bodyPr wrap="square" rtlCol="0">
            <a:spAutoFit/>
          </a:bodyPr>
          <a:lstStyle/>
          <a:p>
            <a:r>
              <a:rPr lang="es-ES" dirty="0"/>
              <a:t>Superposición de ondas (PSU):</a:t>
            </a:r>
          </a:p>
          <a:p>
            <a:r>
              <a:rPr lang="es-ES" u="sng" dirty="0">
                <a:hlinkClick r:id="rId3"/>
              </a:rPr>
              <a:t>http://www.acs.psu.edu/drussell/Demos/superposition/superposition.html</a:t>
            </a:r>
            <a:endParaRPr lang="es-ES" dirty="0"/>
          </a:p>
          <a:p>
            <a:r>
              <a:rPr lang="es-ES" dirty="0"/>
              <a:t> </a:t>
            </a:r>
          </a:p>
        </p:txBody>
      </p:sp>
    </p:spTree>
    <p:extLst>
      <p:ext uri="{BB962C8B-B14F-4D97-AF65-F5344CB8AC3E}">
        <p14:creationId xmlns:p14="http://schemas.microsoft.com/office/powerpoint/2010/main" val="317945155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tronICM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PatronICMA">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PatronIC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atronIC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atronIC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atronIC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atronIC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atronIC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atronIC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atronICM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PatronICMA">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PatronIC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atronIC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atronIC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atronIC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atronIC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atronIC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atronIC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a1">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PatronIC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atronIC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atronIC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atronIC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atronIC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atronIC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atronIC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4078</TotalTime>
  <Words>527</Words>
  <Application>Microsoft Office PowerPoint</Application>
  <PresentationFormat>Presentación en pantalla (4:3)</PresentationFormat>
  <Paragraphs>89</Paragraphs>
  <Slides>20</Slides>
  <Notes>12</Notes>
  <HiddenSlides>0</HiddenSlides>
  <MMClips>0</MMClips>
  <ScaleCrop>false</ScaleCrop>
  <HeadingPairs>
    <vt:vector size="8" baseType="variant">
      <vt:variant>
        <vt:lpstr>Fuentes usadas</vt:lpstr>
      </vt:variant>
      <vt:variant>
        <vt:i4>10</vt:i4>
      </vt:variant>
      <vt:variant>
        <vt:lpstr>Tema</vt:lpstr>
      </vt:variant>
      <vt:variant>
        <vt:i4>4</vt:i4>
      </vt:variant>
      <vt:variant>
        <vt:lpstr>Servidores OLE incrustados</vt:lpstr>
      </vt:variant>
      <vt:variant>
        <vt:i4>2</vt:i4>
      </vt:variant>
      <vt:variant>
        <vt:lpstr>Títulos de diapositiva</vt:lpstr>
      </vt:variant>
      <vt:variant>
        <vt:i4>20</vt:i4>
      </vt:variant>
    </vt:vector>
  </HeadingPairs>
  <TitlesOfParts>
    <vt:vector size="36" baseType="lpstr">
      <vt:lpstr>Arial</vt:lpstr>
      <vt:lpstr>Calibri</vt:lpstr>
      <vt:lpstr>Cambria Math</vt:lpstr>
      <vt:lpstr>Comic Sans MS</vt:lpstr>
      <vt:lpstr>Monotype Sorts</vt:lpstr>
      <vt:lpstr>Symbol</vt:lpstr>
      <vt:lpstr>Times</vt:lpstr>
      <vt:lpstr>Wingdings 2</vt:lpstr>
      <vt:lpstr>Wingdings 3</vt:lpstr>
      <vt:lpstr>Zapf Dingbats</vt:lpstr>
      <vt:lpstr>Tema de Office</vt:lpstr>
      <vt:lpstr>PatronICMA</vt:lpstr>
      <vt:lpstr>1_PatronICMA</vt:lpstr>
      <vt:lpstr>Tema1</vt:lpstr>
      <vt:lpstr>Fotografía de Photo Editor</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falvello</dc:creator>
  <cp:lastModifiedBy>Lawrence Rocco Falvello</cp:lastModifiedBy>
  <cp:revision>281</cp:revision>
  <dcterms:modified xsi:type="dcterms:W3CDTF">2017-10-25T10:56:04Z</dcterms:modified>
</cp:coreProperties>
</file>